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  <p:sldId id="257" r:id="rId6"/>
    <p:sldId id="258" r:id="rId7"/>
  </p:sldIdLst>
  <p:sldSz cx="7559675" cy="1069181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K26ChicoryBean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F7F"/>
    <a:srgbClr val="1CA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40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8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2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0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8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7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9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9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5EE6-DA79-4BBC-BF53-6FD4C83E84EE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08A8-F044-4B2B-8961-6FC723A8F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29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1B2309-E092-4C03-AE8E-E1595956D719}"/>
              </a:ext>
            </a:extLst>
          </p:cNvPr>
          <p:cNvSpPr txBox="1"/>
          <p:nvPr/>
        </p:nvSpPr>
        <p:spPr>
          <a:xfrm rot="21281756">
            <a:off x="1269461" y="468165"/>
            <a:ext cx="4840448" cy="1161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000" dirty="0">
                <a:solidFill>
                  <a:srgbClr val="1CA2A5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MENU CYCLE</a:t>
            </a:r>
          </a:p>
          <a:p>
            <a:pPr algn="ctr">
              <a:lnSpc>
                <a:spcPts val="4000"/>
              </a:lnSpc>
            </a:pPr>
            <a:r>
              <a:rPr lang="en-GB" sz="4800" b="1" dirty="0">
                <a:solidFill>
                  <a:srgbClr val="502F7F"/>
                </a:solidFill>
                <a:latin typeface="TT Chocolates" panose="02000503030000020002" pitchFamily="50" charset="0"/>
              </a:rPr>
              <a:t>WEEK ONE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10489-F168-44F4-9045-F1C3A4128377}"/>
              </a:ext>
            </a:extLst>
          </p:cNvPr>
          <p:cNvSpPr txBox="1"/>
          <p:nvPr/>
        </p:nvSpPr>
        <p:spPr>
          <a:xfrm>
            <a:off x="5491008" y="679537"/>
            <a:ext cx="185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502F7F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SPRING TERM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F4C70E-9661-436C-AB1E-377B4E224EA3}"/>
              </a:ext>
            </a:extLst>
          </p:cNvPr>
          <p:cNvGrpSpPr/>
          <p:nvPr/>
        </p:nvGrpSpPr>
        <p:grpSpPr>
          <a:xfrm>
            <a:off x="1380454" y="8963984"/>
            <a:ext cx="1331982" cy="602444"/>
            <a:chOff x="909112" y="9585490"/>
            <a:chExt cx="1331982" cy="602444"/>
          </a:xfrm>
        </p:grpSpPr>
        <p:pic>
          <p:nvPicPr>
            <p:cNvPr id="17" name="Picture 16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C27B62C5-8BBF-4841-B130-CEC8F5C9E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067" y="9636460"/>
              <a:ext cx="452027" cy="551474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6B6B5643-420E-42F0-8C0E-34A474D72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12" y="9585490"/>
              <a:ext cx="879955" cy="549972"/>
            </a:xfrm>
            <a:prstGeom prst="rect">
              <a:avLst/>
            </a:prstGeom>
          </p:spPr>
        </p:pic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E32A98-73B1-4F66-B2BD-ADBA3E0B0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00595"/>
              </p:ext>
            </p:extLst>
          </p:nvPr>
        </p:nvGraphicFramePr>
        <p:xfrm>
          <a:off x="288923" y="2153930"/>
          <a:ext cx="6981828" cy="633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38252499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62763365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83241588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326357185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740039564"/>
                    </a:ext>
                  </a:extLst>
                </a:gridCol>
                <a:gridCol w="1085853">
                  <a:extLst>
                    <a:ext uri="{9D8B030D-6E8A-4147-A177-3AD203B41FA5}">
                      <a16:colId xmlns:a16="http://schemas.microsoft.com/office/drawing/2014/main" val="680885858"/>
                    </a:ext>
                  </a:extLst>
                </a:gridCol>
              </a:tblGrid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MAIN</a:t>
                      </a:r>
                      <a:b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</a:br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COURSE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Breaded Chicken Strips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Meatballs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Roast Chicken &amp; Gravy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Hot Dog With Ketchup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Salmon Fishcake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25334"/>
                  </a:ext>
                </a:extLst>
              </a:tr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VEGETARIAN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Quorn Dippers With Ketchup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Pasta With Homemade Tomato Sauce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Homemade Cheese &amp; Potato Pie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Quorn Hot Dog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Cheese &amp; Tomato Pizza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4611"/>
                  </a:ext>
                </a:extLst>
              </a:tr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STARCHY</a:t>
                      </a:r>
                      <a:b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</a:br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Potato Wedges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Garlic Bread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Roast Potatoes &amp; Yorkshire Pudding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Diced Potatoes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77348"/>
                  </a:ext>
                </a:extLst>
              </a:tr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Garden Peas &amp; Baked Beans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Sweetcorn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Carrots &amp; Green Beans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Garden Peas &amp; Coleslaw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56655"/>
                  </a:ext>
                </a:extLst>
              </a:tr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DESSERT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Fruit Flapjack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Chocolate Shortcake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 Doughnuts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Marble Cake &amp; Custard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Iced Sponge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50117"/>
                  </a:ext>
                </a:extLst>
              </a:tr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CARBS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Jacket Potatoes with Cheese, Beans or Tuna</a:t>
                      </a:r>
                      <a:endParaRPr lang="en-GB" sz="1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414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4A0007-94D6-4E8B-B8AE-C5239B059C11}"/>
              </a:ext>
            </a:extLst>
          </p:cNvPr>
          <p:cNvSpPr txBox="1"/>
          <p:nvPr/>
        </p:nvSpPr>
        <p:spPr>
          <a:xfrm>
            <a:off x="1820430" y="8500804"/>
            <a:ext cx="3796599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71525" algn="l"/>
              </a:tabLst>
            </a:pPr>
            <a:r>
              <a:rPr lang="en-GB" sz="1200" b="1" dirty="0">
                <a:effectLst/>
                <a:latin typeface="TT Chocolates" panose="02000503030000020002" pitchFamily="50" charset="0"/>
                <a:ea typeface="Calibri" panose="020F0502020204030204" pitchFamily="34" charset="0"/>
                <a:cs typeface="Arial" panose="020B0604020202020204" pitchFamily="34" charset="0"/>
              </a:rPr>
              <a:t>Available Daily</a:t>
            </a:r>
            <a:r>
              <a:rPr lang="en-GB" sz="1200" b="1" dirty="0">
                <a:latin typeface="TT Chocolates" panose="02000503030000020002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Yoghurt Pots, Jelly, Freshly Made Fruit Pots, Cheese &amp; crackers  Sandwiches &amp; Seasonal Salad Selection</a:t>
            </a:r>
            <a:endParaRPr lang="en-GB" sz="1200" dirty="0">
              <a:latin typeface="TT Chocolates" panose="02000503030000020002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4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1B2309-E092-4C03-AE8E-E1595956D719}"/>
              </a:ext>
            </a:extLst>
          </p:cNvPr>
          <p:cNvSpPr txBox="1"/>
          <p:nvPr/>
        </p:nvSpPr>
        <p:spPr>
          <a:xfrm rot="21281756">
            <a:off x="1269461" y="468165"/>
            <a:ext cx="4840448" cy="1161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000" dirty="0">
                <a:solidFill>
                  <a:srgbClr val="1CA2A5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MENU CYCLE</a:t>
            </a:r>
          </a:p>
          <a:p>
            <a:pPr algn="ctr">
              <a:lnSpc>
                <a:spcPts val="4000"/>
              </a:lnSpc>
            </a:pPr>
            <a:r>
              <a:rPr lang="en-GB" sz="4800" b="1" dirty="0">
                <a:solidFill>
                  <a:srgbClr val="502F7F"/>
                </a:solidFill>
                <a:latin typeface="TT Chocolates" panose="02000503030000020002" pitchFamily="50" charset="0"/>
              </a:rPr>
              <a:t>WEEK TWO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10489-F168-44F4-9045-F1C3A4128377}"/>
              </a:ext>
            </a:extLst>
          </p:cNvPr>
          <p:cNvSpPr txBox="1"/>
          <p:nvPr/>
        </p:nvSpPr>
        <p:spPr>
          <a:xfrm>
            <a:off x="5491008" y="679537"/>
            <a:ext cx="185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502F7F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SPRING Term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E32A98-73B1-4F66-B2BD-ADBA3E0B0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58544"/>
              </p:ext>
            </p:extLst>
          </p:nvPr>
        </p:nvGraphicFramePr>
        <p:xfrm>
          <a:off x="288923" y="2153930"/>
          <a:ext cx="6981828" cy="633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38252499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62763365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83241588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326357185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740039564"/>
                    </a:ext>
                  </a:extLst>
                </a:gridCol>
                <a:gridCol w="1085853">
                  <a:extLst>
                    <a:ext uri="{9D8B030D-6E8A-4147-A177-3AD203B41FA5}">
                      <a16:colId xmlns:a16="http://schemas.microsoft.com/office/drawing/2014/main" val="680885858"/>
                    </a:ext>
                  </a:extLst>
                </a:gridCol>
              </a:tblGrid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MAIN</a:t>
                      </a:r>
                      <a:b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</a:br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COURSE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Chicken Nuggets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Chicken Burger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Roast Gammon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Sausage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Salmon Fishcake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25334"/>
                  </a:ext>
                </a:extLst>
              </a:tr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VEGETARIAN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Cheese &amp; Onion Pastry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Vegetarian Burger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Quorn Fillet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Quorn Sausage 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Cheese &amp; Tomato Pizza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4611"/>
                  </a:ext>
                </a:extLst>
              </a:tr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STARCHY</a:t>
                      </a:r>
                      <a:b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</a:br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Potato Wedges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Diced Potatoes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Roast Potatoes &amp; Yorkshire Pudding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Mashed Potato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77348"/>
                  </a:ext>
                </a:extLst>
              </a:tr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Garden Peas &amp; Baked Beans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Sweetcorn &amp; Coleslaw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Carrots &amp; Broccoli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Garden Peas &amp; Baked Beans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Coleslaw &amp; Baked Beans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56655"/>
                  </a:ext>
                </a:extLst>
              </a:tr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DESSERT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Muffin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Raspberry Buns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Ice Cream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Chocolate Sponge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Cookies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50117"/>
                  </a:ext>
                </a:extLst>
              </a:tr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CARBS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Jacket Potatoes with Cheese, Beans or Tuna</a:t>
                      </a:r>
                      <a:endParaRPr lang="en-GB" sz="1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4145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1B15C2B-332B-462F-A707-4F1E9E79E1C0}"/>
              </a:ext>
            </a:extLst>
          </p:cNvPr>
          <p:cNvGrpSpPr/>
          <p:nvPr/>
        </p:nvGrpSpPr>
        <p:grpSpPr>
          <a:xfrm>
            <a:off x="1380454" y="8963984"/>
            <a:ext cx="1331982" cy="602444"/>
            <a:chOff x="909112" y="9585490"/>
            <a:chExt cx="1331982" cy="602444"/>
          </a:xfrm>
        </p:grpSpPr>
        <p:pic>
          <p:nvPicPr>
            <p:cNvPr id="9" name="Picture 8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C867C751-A9D7-461A-8BFE-8283B3407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067" y="9636460"/>
              <a:ext cx="452027" cy="551474"/>
            </a:xfrm>
            <a:prstGeom prst="rect">
              <a:avLst/>
            </a:prstGeom>
          </p:spPr>
        </p:pic>
        <p:pic>
          <p:nvPicPr>
            <p:cNvPr id="11" name="Picture 10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FB56016D-2B93-4461-89F8-B340F26DF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12" y="9585490"/>
              <a:ext cx="879955" cy="5499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3596C1-F3C9-40E3-858C-A0A35A4DDF8E}"/>
              </a:ext>
            </a:extLst>
          </p:cNvPr>
          <p:cNvSpPr txBox="1"/>
          <p:nvPr/>
        </p:nvSpPr>
        <p:spPr>
          <a:xfrm>
            <a:off x="1820430" y="8500804"/>
            <a:ext cx="3796599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71525" algn="l"/>
              </a:tabLst>
            </a:pPr>
            <a:r>
              <a:rPr lang="en-GB" sz="1200" b="1" dirty="0">
                <a:effectLst/>
                <a:latin typeface="TT Chocolates" panose="02000503030000020002" pitchFamily="50" charset="0"/>
                <a:ea typeface="Calibri" panose="020F0502020204030204" pitchFamily="34" charset="0"/>
                <a:cs typeface="Arial" panose="020B0604020202020204" pitchFamily="34" charset="0"/>
              </a:rPr>
              <a:t>Available Daily</a:t>
            </a:r>
            <a:r>
              <a:rPr lang="en-GB" sz="1200" b="1" dirty="0">
                <a:latin typeface="TT Chocolates" panose="02000503030000020002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Yoghurt Pots, Jelly,  Freshly Made Fruit Pots, Cheese &amp; Crackers Sandwiches &amp; Seasonal Salad Selection</a:t>
            </a:r>
            <a:endParaRPr lang="en-GB" sz="1200" dirty="0">
              <a:latin typeface="TT Chocolates" panose="02000503030000020002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2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1B2309-E092-4C03-AE8E-E1595956D719}"/>
              </a:ext>
            </a:extLst>
          </p:cNvPr>
          <p:cNvSpPr txBox="1"/>
          <p:nvPr/>
        </p:nvSpPr>
        <p:spPr>
          <a:xfrm rot="21281756">
            <a:off x="1269461" y="468165"/>
            <a:ext cx="4840448" cy="1161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000" dirty="0">
                <a:solidFill>
                  <a:srgbClr val="1CA2A5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MENU CYCLE</a:t>
            </a:r>
          </a:p>
          <a:p>
            <a:pPr algn="ctr">
              <a:lnSpc>
                <a:spcPts val="4000"/>
              </a:lnSpc>
            </a:pPr>
            <a:r>
              <a:rPr lang="en-GB" sz="4800" b="1" dirty="0">
                <a:solidFill>
                  <a:srgbClr val="502F7F"/>
                </a:solidFill>
                <a:latin typeface="TT Chocolates" panose="02000503030000020002" pitchFamily="50" charset="0"/>
              </a:rPr>
              <a:t>WEEK THREE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10489-F168-44F4-9045-F1C3A4128377}"/>
              </a:ext>
            </a:extLst>
          </p:cNvPr>
          <p:cNvSpPr txBox="1"/>
          <p:nvPr/>
        </p:nvSpPr>
        <p:spPr>
          <a:xfrm>
            <a:off x="5491008" y="679537"/>
            <a:ext cx="185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502F7F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SPRNG Term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E32A98-73B1-4F66-B2BD-ADBA3E0B0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58323"/>
              </p:ext>
            </p:extLst>
          </p:nvPr>
        </p:nvGraphicFramePr>
        <p:xfrm>
          <a:off x="288923" y="2153929"/>
          <a:ext cx="6981828" cy="636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38252499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62763365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83241588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326357185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740039564"/>
                    </a:ext>
                  </a:extLst>
                </a:gridCol>
                <a:gridCol w="1085853">
                  <a:extLst>
                    <a:ext uri="{9D8B030D-6E8A-4147-A177-3AD203B41FA5}">
                      <a16:colId xmlns:a16="http://schemas.microsoft.com/office/drawing/2014/main" val="680885858"/>
                    </a:ext>
                  </a:extLst>
                </a:gridCol>
              </a:tblGrid>
              <a:tr h="106055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MAIN</a:t>
                      </a:r>
                      <a:b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</a:br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COURSE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Big Breakfast (Sausage &amp; Egg)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BBQ Chicken Wrap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Roast Beef &amp; Yorkshire Pudding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 Day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Salmon Fishcake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25334"/>
                  </a:ext>
                </a:extLst>
              </a:tr>
              <a:tr h="106055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VEGETARIAN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Quorn Sausage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Quorn Bolognaise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Vegetarian Cottage Pie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 Day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Cheese &amp; Tomato Pizza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T Chocolates" panose="02000503030000020002" pitchFamily="50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4611"/>
                  </a:ext>
                </a:extLst>
              </a:tr>
              <a:tr h="106055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STARCHY</a:t>
                      </a:r>
                      <a:b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</a:br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Hash Brown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Potato Wedges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Roast Potatoes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 Day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77348"/>
                  </a:ext>
                </a:extLst>
              </a:tr>
              <a:tr h="106055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Sweetcorn &amp; Coleslaw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Carrots &amp; Broccoli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 Day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56655"/>
                  </a:ext>
                </a:extLst>
              </a:tr>
              <a:tr h="106055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DESSERT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Mousse Selection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Raspberry Traybake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Ice Cream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 Day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Shortcake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50117"/>
                  </a:ext>
                </a:extLst>
              </a:tr>
              <a:tr h="106055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CARBS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Jacket Potatoes with Cheese, Beans or Tuna</a:t>
                      </a:r>
                      <a:endParaRPr lang="en-GB" sz="14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55934" rtl="0" eaLnBrk="1" latinLnBrk="0" hangingPunct="1"/>
                      <a:endParaRPr lang="en-GB" sz="1488" b="0" kern="1200" dirty="0">
                        <a:ln>
                          <a:noFill/>
                        </a:ln>
                        <a:solidFill>
                          <a:srgbClr val="502F7F"/>
                        </a:solidFill>
                        <a:latin typeface="TT Chocolates" panose="02000503030000020002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4145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0016768-CB1B-4F83-8CDF-657AF2C9EEF6}"/>
              </a:ext>
            </a:extLst>
          </p:cNvPr>
          <p:cNvGrpSpPr/>
          <p:nvPr/>
        </p:nvGrpSpPr>
        <p:grpSpPr>
          <a:xfrm>
            <a:off x="1380454" y="8963984"/>
            <a:ext cx="1331982" cy="602444"/>
            <a:chOff x="909112" y="9585490"/>
            <a:chExt cx="1331982" cy="602444"/>
          </a:xfrm>
        </p:grpSpPr>
        <p:pic>
          <p:nvPicPr>
            <p:cNvPr id="9" name="Picture 8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28B450A4-31A4-4E5A-B47A-AB78456ED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067" y="9636460"/>
              <a:ext cx="452027" cy="551474"/>
            </a:xfrm>
            <a:prstGeom prst="rect">
              <a:avLst/>
            </a:prstGeom>
          </p:spPr>
        </p:pic>
        <p:pic>
          <p:nvPicPr>
            <p:cNvPr id="11" name="Picture 10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D65CE405-C722-42B8-AB6B-CE31B3664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12" y="9585490"/>
              <a:ext cx="879955" cy="54997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2616A3D-431C-4E9F-9BFC-E78833FBF59C}"/>
              </a:ext>
            </a:extLst>
          </p:cNvPr>
          <p:cNvSpPr txBox="1"/>
          <p:nvPr/>
        </p:nvSpPr>
        <p:spPr>
          <a:xfrm>
            <a:off x="1820430" y="8500804"/>
            <a:ext cx="3796599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71525" algn="l"/>
              </a:tabLst>
            </a:pPr>
            <a:r>
              <a:rPr lang="en-GB" sz="1200" b="1" dirty="0">
                <a:effectLst/>
                <a:latin typeface="TT Chocolates" panose="02000503030000020002" pitchFamily="50" charset="0"/>
                <a:ea typeface="Calibri" panose="020F0502020204030204" pitchFamily="34" charset="0"/>
                <a:cs typeface="Arial" panose="020B0604020202020204" pitchFamily="34" charset="0"/>
              </a:rPr>
              <a:t>Available Daily</a:t>
            </a:r>
            <a:r>
              <a:rPr lang="en-GB" sz="1200" b="1" dirty="0">
                <a:latin typeface="TT Chocolates" panose="02000503030000020002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Yoghurt Pots, Jelly, , Freshly Made Fruit Pots, Cheese &amp; Crackers Sandwiches &amp; Seasonal Salad Selection</a:t>
            </a:r>
            <a:endParaRPr lang="en-GB" sz="1200" dirty="0">
              <a:latin typeface="TT Chocolates" panose="02000503030000020002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4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rvest Document" ma:contentTypeID="0x010100B81E5CE916B8AB41B82AF3C2EED85FE900D14CBB33C964304F920608A854DAD3DE" ma:contentTypeVersion="67" ma:contentTypeDescription="" ma:contentTypeScope="" ma:versionID="253b5358f9b099193c8074d595bda636">
  <xsd:schema xmlns:xsd="http://www.w3.org/2001/XMLSchema" xmlns:xs="http://www.w3.org/2001/XMLSchema" xmlns:p="http://schemas.microsoft.com/office/2006/metadata/properties" xmlns:ns3="b9f06da1-6425-4b6d-bbf4-43537df4905d" xmlns:ns4="3341504a-83c4-43dd-89f8-747e4f03b1a7" targetNamespace="http://schemas.microsoft.com/office/2006/metadata/properties" ma:root="true" ma:fieldsID="b7332617f0436826ac9ab54479fe1bde" ns3:_="" ns4:_="">
    <xsd:import namespace="b9f06da1-6425-4b6d-bbf4-43537df4905d"/>
    <xsd:import namespace="3341504a-83c4-43dd-89f8-747e4f03b1a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TaxKeywordTaxHTField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06da1-6425-4b6d-bbf4-43537df4905d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hidden="true" ma:list="{6cadeaf0-7e86-4932-a34e-e74b72b63d58}" ma:internalName="TaxCatchAll" ma:showField="CatchAllData" ma:web="b9f06da1-6425-4b6d-bbf4-43537df49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1504a-83c4-43dd-89f8-747e4f03b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9f06da1-6425-4b6d-bbf4-43537df4905d">
      <Terms xmlns="http://schemas.microsoft.com/office/infopath/2007/PartnerControls"/>
    </TaxKeywordTaxHTField>
    <TaxCatchAll xmlns="b9f06da1-6425-4b6d-bbf4-43537df4905d"/>
  </documentManagement>
</p:properties>
</file>

<file path=customXml/itemProps1.xml><?xml version="1.0" encoding="utf-8"?>
<ds:datastoreItem xmlns:ds="http://schemas.openxmlformats.org/officeDocument/2006/customXml" ds:itemID="{EDF32749-6C70-4D94-AB2E-87CD23A27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06da1-6425-4b6d-bbf4-43537df4905d"/>
    <ds:schemaRef ds:uri="3341504a-83c4-43dd-89f8-747e4f03b1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1BBF51-18E2-4BC7-BFD9-F6124BF894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143F4-2B3B-4B02-84F4-FD4685B55231}">
  <ds:schemaRefs>
    <ds:schemaRef ds:uri="http://schemas.microsoft.com/office/2006/documentManagement/types"/>
    <ds:schemaRef ds:uri="http://schemas.openxmlformats.org/package/2006/metadata/core-properties"/>
    <ds:schemaRef ds:uri="b9f06da1-6425-4b6d-bbf4-43537df4905d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3341504a-83c4-43dd-89f8-747e4f03b1a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334</Words>
  <Application>Microsoft Office PowerPoint</Application>
  <PresentationFormat>Custom</PresentationFormat>
  <Paragraphs>108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TT Chocolates</vt:lpstr>
      <vt:lpstr>Calibri Light</vt:lpstr>
      <vt:lpstr>K26ChicoryBean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Emberton</dc:creator>
  <cp:lastModifiedBy>Wilfred Owen.school</cp:lastModifiedBy>
  <cp:revision>22</cp:revision>
  <dcterms:created xsi:type="dcterms:W3CDTF">2019-09-19T10:20:14Z</dcterms:created>
  <dcterms:modified xsi:type="dcterms:W3CDTF">2023-02-09T09:15:47Z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0x010100B81E5CE916B8AB41B82AF3C2EED85FE900D14CBB33C964304F920608A854DAD3DE</vt:lpwstr>
  </property>
  <property fmtid="{D5CDD505-2E9C-101B-9397-08002B2CF9AE}" pid="3" name="TaxKeyword">
    <vt:lpwstr/>
  </property>
</Properties>
</file>