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4"/>
  </p:sldMasterIdLst>
  <p:sldIdLst>
    <p:sldId id="256" r:id="rId5"/>
    <p:sldId id="257" r:id="rId6"/>
    <p:sldId id="258" r:id="rId7"/>
  </p:sldIdLst>
  <p:sldSz cx="7559675" cy="1069181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K26ChicoryBean" panose="020B0604020202020204" charset="0"/>
      <p:regular r:id="rId14"/>
    </p:embeddedFont>
    <p:embeddedFont>
      <p:font typeface="TT Chocolates" panose="02000503030000020002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26" userDrawn="1">
          <p15:clr>
            <a:srgbClr val="A4A3A4"/>
          </p15:clr>
        </p15:guide>
        <p15:guide id="2" orient="horz" pos="1598" userDrawn="1">
          <p15:clr>
            <a:srgbClr val="A4A3A4"/>
          </p15:clr>
        </p15:guide>
        <p15:guide id="3" pos="884" userDrawn="1">
          <p15:clr>
            <a:srgbClr val="A4A3A4"/>
          </p15:clr>
        </p15:guide>
        <p15:guide id="4" pos="45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2F7F"/>
    <a:srgbClr val="1CA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2A292F-3999-4E50-B764-30192EAC6D38}" v="178" dt="2022-07-14T12:41:55.7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40" d="100"/>
          <a:sy n="40" d="100"/>
        </p:scale>
        <p:origin x="2236" y="48"/>
      </p:cViewPr>
      <p:guideLst>
        <p:guide orient="horz" pos="1326"/>
        <p:guide orient="horz" pos="1598"/>
        <p:guide pos="884"/>
        <p:guide pos="45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microsoft.com/office/2015/10/relationships/revisionInfo" Target="revisionInfo.xml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4962-6B49-4CD4-B4AB-C67AD5108853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B56F-E378-4E6D-9E66-AA8EFB5F9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70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4962-6B49-4CD4-B4AB-C67AD5108853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B56F-E378-4E6D-9E66-AA8EFB5F9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39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4962-6B49-4CD4-B4AB-C67AD5108853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B56F-E378-4E6D-9E66-AA8EFB5F9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620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4962-6B49-4CD4-B4AB-C67AD5108853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B56F-E378-4E6D-9E66-AA8EFB5F9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442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4962-6B49-4CD4-B4AB-C67AD5108853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B56F-E378-4E6D-9E66-AA8EFB5F9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461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4962-6B49-4CD4-B4AB-C67AD5108853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B56F-E378-4E6D-9E66-AA8EFB5F9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903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4962-6B49-4CD4-B4AB-C67AD5108853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B56F-E378-4E6D-9E66-AA8EFB5F9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092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4962-6B49-4CD4-B4AB-C67AD5108853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B56F-E378-4E6D-9E66-AA8EFB5F9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019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4962-6B49-4CD4-B4AB-C67AD5108853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B56F-E378-4E6D-9E66-AA8EFB5F9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923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4962-6B49-4CD4-B4AB-C67AD5108853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B56F-E378-4E6D-9E66-AA8EFB5F9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78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4962-6B49-4CD4-B4AB-C67AD5108853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B56F-E378-4E6D-9E66-AA8EFB5F9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61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84962-6B49-4CD4-B4AB-C67AD5108853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8B56F-E378-4E6D-9E66-AA8EFB5F9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59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0.jpg"/><Relationship Id="rId7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2.jpg"/><Relationship Id="rId10" Type="http://schemas.openxmlformats.org/officeDocument/2006/relationships/image" Target="../media/image8.png"/><Relationship Id="rId4" Type="http://schemas.openxmlformats.org/officeDocument/2006/relationships/image" Target="../media/image11.jp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traffic light, sign, vector graphics&#10;&#10;Description automatically generated">
            <a:extLst>
              <a:ext uri="{FF2B5EF4-FFF2-40B4-BE49-F238E27FC236}">
                <a16:creationId xmlns:a16="http://schemas.microsoft.com/office/drawing/2014/main" id="{F1CEFA95-F43B-4041-BB65-87DFE8154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72" y="8983"/>
            <a:ext cx="7559675" cy="106899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4E50A1-A1B6-4E54-8D73-970ECDA88FEB}"/>
              </a:ext>
            </a:extLst>
          </p:cNvPr>
          <p:cNvSpPr txBox="1"/>
          <p:nvPr/>
        </p:nvSpPr>
        <p:spPr>
          <a:xfrm rot="21281756">
            <a:off x="1963380" y="739462"/>
            <a:ext cx="3422452" cy="1007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28"/>
              </a:lnSpc>
            </a:pPr>
            <a:r>
              <a:rPr lang="en-GB" sz="3600" dirty="0">
                <a:solidFill>
                  <a:srgbClr val="1CA2A5"/>
                </a:solidFill>
                <a:latin typeface="K26ChicoryBean" panose="02000603000000000000" pitchFamily="2" charset="0"/>
                <a:ea typeface="K26ChicoryBean" panose="02000603000000000000" pitchFamily="2" charset="0"/>
              </a:rPr>
              <a:t>MENU CYCLE</a:t>
            </a:r>
          </a:p>
          <a:p>
            <a:pPr algn="ctr">
              <a:lnSpc>
                <a:spcPts val="4000"/>
              </a:lnSpc>
            </a:pPr>
            <a:r>
              <a:rPr lang="en-GB" sz="4400" b="1" dirty="0">
                <a:solidFill>
                  <a:srgbClr val="502F7F"/>
                </a:solidFill>
                <a:latin typeface="TT Chocolates" panose="02000503030000020002" pitchFamily="50" charset="0"/>
              </a:rPr>
              <a:t>WEEK ONE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AAF6B54-EC16-4F22-B4B7-385D8529DB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858849"/>
              </p:ext>
            </p:extLst>
          </p:nvPr>
        </p:nvGraphicFramePr>
        <p:xfrm>
          <a:off x="274095" y="2122415"/>
          <a:ext cx="7011483" cy="65525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7088">
                  <a:extLst>
                    <a:ext uri="{9D8B030D-6E8A-4147-A177-3AD203B41FA5}">
                      <a16:colId xmlns:a16="http://schemas.microsoft.com/office/drawing/2014/main" val="3539401528"/>
                    </a:ext>
                  </a:extLst>
                </a:gridCol>
                <a:gridCol w="1170879">
                  <a:extLst>
                    <a:ext uri="{9D8B030D-6E8A-4147-A177-3AD203B41FA5}">
                      <a16:colId xmlns:a16="http://schemas.microsoft.com/office/drawing/2014/main" val="307641239"/>
                    </a:ext>
                  </a:extLst>
                </a:gridCol>
                <a:gridCol w="1170879">
                  <a:extLst>
                    <a:ext uri="{9D8B030D-6E8A-4147-A177-3AD203B41FA5}">
                      <a16:colId xmlns:a16="http://schemas.microsoft.com/office/drawing/2014/main" val="3288121192"/>
                    </a:ext>
                  </a:extLst>
                </a:gridCol>
                <a:gridCol w="1170879">
                  <a:extLst>
                    <a:ext uri="{9D8B030D-6E8A-4147-A177-3AD203B41FA5}">
                      <a16:colId xmlns:a16="http://schemas.microsoft.com/office/drawing/2014/main" val="706592813"/>
                    </a:ext>
                  </a:extLst>
                </a:gridCol>
                <a:gridCol w="1170879">
                  <a:extLst>
                    <a:ext uri="{9D8B030D-6E8A-4147-A177-3AD203B41FA5}">
                      <a16:colId xmlns:a16="http://schemas.microsoft.com/office/drawing/2014/main" val="2668942051"/>
                    </a:ext>
                  </a:extLst>
                </a:gridCol>
                <a:gridCol w="1170879">
                  <a:extLst>
                    <a:ext uri="{9D8B030D-6E8A-4147-A177-3AD203B41FA5}">
                      <a16:colId xmlns:a16="http://schemas.microsoft.com/office/drawing/2014/main" val="2269084033"/>
                    </a:ext>
                  </a:extLst>
                </a:gridCol>
              </a:tblGrid>
              <a:tr h="435306">
                <a:tc>
                  <a:txBody>
                    <a:bodyPr/>
                    <a:lstStyle/>
                    <a:p>
                      <a:pPr algn="ctr"/>
                      <a:endParaRPr lang="en-GB" sz="1200" b="0">
                        <a:ln>
                          <a:noFill/>
                        </a:ln>
                        <a:solidFill>
                          <a:srgbClr val="1CA2A5"/>
                        </a:solidFill>
                        <a:latin typeface="K26ChicoryBean" panose="02000603000000000000" pitchFamily="2" charset="0"/>
                        <a:ea typeface="K26ChicoryBean" panose="02000603000000000000" pitchFamily="2" charset="0"/>
                      </a:endParaRPr>
                    </a:p>
                  </a:txBody>
                  <a:tcPr marL="64653" marR="64653" marT="32326" marB="32326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</a:rPr>
                        <a:t>Vegetarian</a:t>
                      </a:r>
                      <a:r>
                        <a:rPr lang="en-GB" sz="1200" b="1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</a:rPr>
                        <a:t>  MONDAY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</a:rPr>
                        <a:t>Around the World </a:t>
                      </a:r>
                      <a:r>
                        <a:rPr lang="en-GB" sz="1200" b="1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</a:rPr>
                        <a:t>TUESDAY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</a:rPr>
                        <a:t>Roast</a:t>
                      </a:r>
                      <a:endParaRPr lang="en-GB" sz="1200" b="1">
                        <a:solidFill>
                          <a:schemeClr val="bg1"/>
                        </a:solidFill>
                        <a:latin typeface="TT Chocolates" panose="02000503030000020002" pitchFamily="50" charset="0"/>
                      </a:endParaRPr>
                    </a:p>
                    <a:p>
                      <a:pPr algn="ctr"/>
                      <a:r>
                        <a:rPr lang="en-GB" sz="1200" b="1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</a:rPr>
                        <a:t>WEDNESDAY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</a:rPr>
                        <a:t>Classic</a:t>
                      </a:r>
                    </a:p>
                    <a:p>
                      <a:pPr algn="ctr"/>
                      <a:r>
                        <a:rPr lang="en-GB" sz="1200" b="1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</a:rPr>
                        <a:t>THURSDAY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</a:rPr>
                        <a:t>Treat</a:t>
                      </a:r>
                    </a:p>
                    <a:p>
                      <a:pPr algn="ctr"/>
                      <a:r>
                        <a:rPr lang="en-GB" sz="1200" b="1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</a:rPr>
                        <a:t> FRIDAY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266924"/>
                  </a:ext>
                </a:extLst>
              </a:tr>
              <a:tr h="1019535"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</a:rPr>
                        <a:t>MAIN COURSE</a:t>
                      </a:r>
                    </a:p>
                  </a:txBody>
                  <a:tcPr marL="64653" marR="64653" marT="32326" marB="32326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2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+mj-lt"/>
                        </a:rPr>
                        <a:t>Pasta in Tomato </a:t>
                      </a:r>
                    </a:p>
                    <a:p>
                      <a:pPr algn="ctr"/>
                      <a:r>
                        <a:rPr lang="en-GB" sz="1400" b="1" dirty="0">
                          <a:latin typeface="+mj-lt"/>
                        </a:rPr>
                        <a:t>Sauce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Cottage </a:t>
                      </a:r>
                    </a:p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Pie</a:t>
                      </a:r>
                      <a:endParaRPr lang="en-GB" sz="1400" b="1" dirty="0">
                        <a:latin typeface="+mj-lt"/>
                      </a:endParaRP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+mj-lt"/>
                        </a:rPr>
                        <a:t>Sliced Roast Gammon </a:t>
                      </a:r>
                    </a:p>
                    <a:p>
                      <a:pPr algn="ctr"/>
                      <a:r>
                        <a:rPr lang="en-GB" sz="1400" b="1" dirty="0">
                          <a:latin typeface="+mj-lt"/>
                        </a:rPr>
                        <a:t>with Gravy 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+mj-lt"/>
                        </a:rPr>
                        <a:t>All Day Breakfast Sausage &amp; Scrambled Egg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Salmon Fishcake</a:t>
                      </a:r>
                      <a:endParaRPr lang="en-GB" sz="1400" b="1" dirty="0">
                        <a:latin typeface="+mj-lt"/>
                      </a:endParaRP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2363903"/>
                  </a:ext>
                </a:extLst>
              </a:tr>
              <a:tr h="1019535"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</a:rPr>
                        <a:t>VEGETARIAN </a:t>
                      </a:r>
                    </a:p>
                  </a:txBody>
                  <a:tcPr marL="64653" marR="64653" marT="32326" marB="32326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2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+mj-lt"/>
                        </a:rPr>
                        <a:t>Quorn Bolognaise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Cheese &amp; Potato Pie</a:t>
                      </a:r>
                      <a:endParaRPr lang="en-GB" sz="1400" b="1" dirty="0">
                        <a:latin typeface="+mj-lt"/>
                      </a:endParaRP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+mj-lt"/>
                        </a:rPr>
                        <a:t>Quorn </a:t>
                      </a:r>
                    </a:p>
                    <a:p>
                      <a:pPr algn="ctr"/>
                      <a:r>
                        <a:rPr lang="en-GB" sz="1400" b="1" dirty="0">
                          <a:latin typeface="+mj-lt"/>
                        </a:rPr>
                        <a:t>Fillet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+mj-lt"/>
                        </a:rPr>
                        <a:t>All Day Breakfast Veggie Sausage &amp; Egg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Cheese &amp; Tomato </a:t>
                      </a:r>
                    </a:p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Pizza</a:t>
                      </a:r>
                      <a:endParaRPr lang="en-GB" sz="1400" b="1" dirty="0">
                        <a:latin typeface="+mj-lt"/>
                      </a:endParaRP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7873843"/>
                  </a:ext>
                </a:extLst>
              </a:tr>
              <a:tr h="1019535"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</a:rPr>
                        <a:t>STARCHY FOOD</a:t>
                      </a:r>
                    </a:p>
                  </a:txBody>
                  <a:tcPr marL="64653" marR="64653" marT="32326" marB="32326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2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+mj-lt"/>
                        </a:rPr>
                        <a:t>Garlic </a:t>
                      </a:r>
                    </a:p>
                    <a:p>
                      <a:pPr algn="ctr"/>
                      <a:r>
                        <a:rPr lang="en-GB" sz="1400" b="1" dirty="0">
                          <a:latin typeface="+mj-lt"/>
                        </a:rPr>
                        <a:t>Bread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+mj-lt"/>
                        </a:rPr>
                        <a:t>Mashed Potato </a:t>
                      </a:r>
                    </a:p>
                    <a:p>
                      <a:pPr algn="ctr"/>
                      <a:r>
                        <a:rPr lang="en-GB" sz="1400" b="1" dirty="0">
                          <a:latin typeface="+mj-lt"/>
                        </a:rPr>
                        <a:t>Topper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+mj-lt"/>
                        </a:rPr>
                        <a:t>Roast</a:t>
                      </a:r>
                    </a:p>
                    <a:p>
                      <a:pPr algn="ctr"/>
                      <a:r>
                        <a:rPr lang="en-GB" sz="1400" b="1" dirty="0">
                          <a:latin typeface="+mj-lt"/>
                        </a:rPr>
                        <a:t>Potatoes/</a:t>
                      </a:r>
                    </a:p>
                    <a:p>
                      <a:pPr algn="ctr"/>
                      <a:r>
                        <a:rPr lang="en-GB" sz="1400" b="1" dirty="0">
                          <a:latin typeface="+mj-lt"/>
                        </a:rPr>
                        <a:t>Yorkshire Pudding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+mj-lt"/>
                        </a:rPr>
                        <a:t>Hash</a:t>
                      </a:r>
                    </a:p>
                    <a:p>
                      <a:pPr algn="ctr"/>
                      <a:r>
                        <a:rPr lang="en-GB" sz="1400" b="1" dirty="0">
                          <a:latin typeface="+mj-lt"/>
                        </a:rPr>
                        <a:t>Browns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atin typeface="+mj-lt"/>
                        </a:rPr>
                        <a:t>Chips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5977913"/>
                  </a:ext>
                </a:extLst>
              </a:tr>
              <a:tr h="1019535"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</a:rPr>
                        <a:t>VEGETABLE</a:t>
                      </a:r>
                    </a:p>
                  </a:txBody>
                  <a:tcPr marL="64653" marR="64653" marT="32326" marB="32326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2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+mj-lt"/>
                        </a:rPr>
                        <a:t>Sweetcorn 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+mj-lt"/>
                        </a:rPr>
                        <a:t>Peas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+mj-lt"/>
                        </a:rPr>
                        <a:t>Carrots</a:t>
                      </a:r>
                    </a:p>
                    <a:p>
                      <a:pPr algn="ctr"/>
                      <a:r>
                        <a:rPr lang="en-GB" sz="1400" b="1" dirty="0">
                          <a:latin typeface="+mj-lt"/>
                        </a:rPr>
                        <a:t>Broccoli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+mj-lt"/>
                        </a:rPr>
                        <a:t>Baked </a:t>
                      </a:r>
                    </a:p>
                    <a:p>
                      <a:pPr algn="ctr"/>
                      <a:r>
                        <a:rPr lang="en-GB" sz="1400" b="1" dirty="0">
                          <a:latin typeface="+mj-lt"/>
                        </a:rPr>
                        <a:t>Beans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+mj-lt"/>
                        </a:rPr>
                        <a:t>Baked Beans or Coleslaw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2225491"/>
                  </a:ext>
                </a:extLst>
              </a:tr>
              <a:tr h="1019535"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</a:rPr>
                        <a:t>DESSERT</a:t>
                      </a:r>
                    </a:p>
                  </a:txBody>
                  <a:tcPr marL="64653" marR="64653" marT="32326" marB="32326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2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+mj-lt"/>
                        </a:rPr>
                        <a:t>Ice Cream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+mj-lt"/>
                        </a:rPr>
                        <a:t>Shortbread</a:t>
                      </a:r>
                    </a:p>
                  </a:txBody>
                  <a:tcPr marL="64653" marR="64653" marT="32326" marB="32326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+mj-lt"/>
                        </a:rPr>
                        <a:t>Cream Buns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+mj-lt"/>
                        </a:rPr>
                        <a:t>Chef’s choice with Custard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+mj-lt"/>
                        </a:rPr>
                        <a:t>Pudding Selection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3418226"/>
                  </a:ext>
                </a:extLst>
              </a:tr>
              <a:tr h="101953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  <a:cs typeface="+mn-cs"/>
                        </a:rPr>
                        <a:t>SANDWICHES</a:t>
                      </a:r>
                      <a:endParaRPr lang="en-GB" sz="1400" b="0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K26ChicoryBean" panose="02000603000000000000" pitchFamily="2" charset="0"/>
                        <a:ea typeface="K26ChicoryBean" panose="02000603000000000000" pitchFamily="2" charset="0"/>
                        <a:cs typeface="+mn-cs"/>
                      </a:endParaRPr>
                    </a:p>
                  </a:txBody>
                  <a:tcPr marL="64653" marR="64653" marT="32326" marB="32326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CA2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+mj-lt"/>
                        </a:rPr>
                        <a:t>Ham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+mj-lt"/>
                        </a:rPr>
                        <a:t>Cheese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+mj-lt"/>
                        </a:rPr>
                        <a:t>Tuna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Ham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Cheese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Tuna</a:t>
                      </a:r>
                      <a:endParaRPr lang="en-GB" sz="1400" b="0" dirty="0">
                        <a:latin typeface="+mj-lt"/>
                      </a:endParaRP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Ham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Cheese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Tuna</a:t>
                      </a:r>
                      <a:endParaRPr lang="en-GB" sz="1400" b="0" dirty="0">
                        <a:latin typeface="+mj-lt"/>
                      </a:endParaRP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Ham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Cheese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Tuna</a:t>
                      </a:r>
                      <a:endParaRPr lang="en-GB" sz="1400" b="0" dirty="0">
                        <a:latin typeface="+mj-lt"/>
                      </a:endParaRP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Ham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Cheese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Tuna</a:t>
                      </a:r>
                      <a:endParaRPr lang="en-GB" sz="1400" b="0" dirty="0">
                        <a:latin typeface="+mj-lt"/>
                      </a:endParaRP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2174318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15F0C6B-8E59-4DEE-BA21-6C43BD8F9414}"/>
              </a:ext>
            </a:extLst>
          </p:cNvPr>
          <p:cNvSpPr txBox="1"/>
          <p:nvPr/>
        </p:nvSpPr>
        <p:spPr>
          <a:xfrm>
            <a:off x="5519957" y="452666"/>
            <a:ext cx="17430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502F7F"/>
                </a:solidFill>
                <a:latin typeface="K26ChicoryBean" panose="02000603000000000000" pitchFamily="2" charset="0"/>
                <a:ea typeface="K26ChicoryBean" panose="02000603000000000000" pitchFamily="2" charset="0"/>
              </a:rPr>
              <a:t>Winter Term</a:t>
            </a:r>
          </a:p>
          <a:p>
            <a:pPr algn="ctr"/>
            <a:r>
              <a:rPr lang="en-GB" sz="1600" dirty="0">
                <a:solidFill>
                  <a:srgbClr val="502F7F"/>
                </a:solidFill>
                <a:latin typeface="TT Chocolates" panose="02000503030000020002" pitchFamily="50" charset="0"/>
                <a:ea typeface="K26ChicoryBean" panose="02000603000000000000" pitchFamily="2" charset="0"/>
              </a:rPr>
              <a:t>Oct to Feb 2022/23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10BEE9-EE49-44A2-87D7-F6DCAD6A15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487" b="23862"/>
          <a:stretch/>
        </p:blipFill>
        <p:spPr>
          <a:xfrm>
            <a:off x="1098773" y="1531035"/>
            <a:ext cx="1191082" cy="5913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88DD77-4493-476D-8137-88DE2A0856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047" b="33684"/>
          <a:stretch/>
        </p:blipFill>
        <p:spPr>
          <a:xfrm>
            <a:off x="6068471" y="1691156"/>
            <a:ext cx="1125248" cy="3518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224357-C265-4EF5-BDFD-F07DC51C0A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558" y="1076836"/>
            <a:ext cx="707197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69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traffic light, sign, vector graphics&#10;&#10;Description automatically generated">
            <a:extLst>
              <a:ext uri="{FF2B5EF4-FFF2-40B4-BE49-F238E27FC236}">
                <a16:creationId xmlns:a16="http://schemas.microsoft.com/office/drawing/2014/main" id="{F1CEFA95-F43B-4041-BB65-87DFE8154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32"/>
            <a:ext cx="7559675" cy="106899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4E50A1-A1B6-4E54-8D73-970ECDA88FEB}"/>
              </a:ext>
            </a:extLst>
          </p:cNvPr>
          <p:cNvSpPr txBox="1"/>
          <p:nvPr/>
        </p:nvSpPr>
        <p:spPr>
          <a:xfrm rot="21281756">
            <a:off x="1897340" y="739462"/>
            <a:ext cx="3422452" cy="1007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28"/>
              </a:lnSpc>
            </a:pPr>
            <a:r>
              <a:rPr lang="en-GB" sz="3600">
                <a:solidFill>
                  <a:srgbClr val="1CA2A5"/>
                </a:solidFill>
                <a:latin typeface="K26ChicoryBean" panose="02000603000000000000" pitchFamily="2" charset="0"/>
                <a:ea typeface="K26ChicoryBean" panose="02000603000000000000" pitchFamily="2" charset="0"/>
              </a:rPr>
              <a:t>MENU CYCLE</a:t>
            </a:r>
          </a:p>
          <a:p>
            <a:pPr algn="ctr">
              <a:lnSpc>
                <a:spcPts val="4000"/>
              </a:lnSpc>
            </a:pPr>
            <a:r>
              <a:rPr lang="en-GB" sz="4400" b="1">
                <a:solidFill>
                  <a:srgbClr val="502F7F"/>
                </a:solidFill>
                <a:latin typeface="TT Chocolates" panose="02000503030000020002" pitchFamily="50" charset="0"/>
              </a:rPr>
              <a:t>WEEK TWO 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865C20F-8963-4760-AC28-DFAD86CAA3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971374"/>
              </p:ext>
            </p:extLst>
          </p:nvPr>
        </p:nvGraphicFramePr>
        <p:xfrm>
          <a:off x="274095" y="2122415"/>
          <a:ext cx="7011483" cy="65525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7088">
                  <a:extLst>
                    <a:ext uri="{9D8B030D-6E8A-4147-A177-3AD203B41FA5}">
                      <a16:colId xmlns:a16="http://schemas.microsoft.com/office/drawing/2014/main" val="3539401528"/>
                    </a:ext>
                  </a:extLst>
                </a:gridCol>
                <a:gridCol w="1170879">
                  <a:extLst>
                    <a:ext uri="{9D8B030D-6E8A-4147-A177-3AD203B41FA5}">
                      <a16:colId xmlns:a16="http://schemas.microsoft.com/office/drawing/2014/main" val="307641239"/>
                    </a:ext>
                  </a:extLst>
                </a:gridCol>
                <a:gridCol w="1170879">
                  <a:extLst>
                    <a:ext uri="{9D8B030D-6E8A-4147-A177-3AD203B41FA5}">
                      <a16:colId xmlns:a16="http://schemas.microsoft.com/office/drawing/2014/main" val="3288121192"/>
                    </a:ext>
                  </a:extLst>
                </a:gridCol>
                <a:gridCol w="1119099">
                  <a:extLst>
                    <a:ext uri="{9D8B030D-6E8A-4147-A177-3AD203B41FA5}">
                      <a16:colId xmlns:a16="http://schemas.microsoft.com/office/drawing/2014/main" val="706592813"/>
                    </a:ext>
                  </a:extLst>
                </a:gridCol>
                <a:gridCol w="1222659">
                  <a:extLst>
                    <a:ext uri="{9D8B030D-6E8A-4147-A177-3AD203B41FA5}">
                      <a16:colId xmlns:a16="http://schemas.microsoft.com/office/drawing/2014/main" val="2668942051"/>
                    </a:ext>
                  </a:extLst>
                </a:gridCol>
                <a:gridCol w="1170879">
                  <a:extLst>
                    <a:ext uri="{9D8B030D-6E8A-4147-A177-3AD203B41FA5}">
                      <a16:colId xmlns:a16="http://schemas.microsoft.com/office/drawing/2014/main" val="2269084033"/>
                    </a:ext>
                  </a:extLst>
                </a:gridCol>
              </a:tblGrid>
              <a:tr h="435306">
                <a:tc>
                  <a:txBody>
                    <a:bodyPr/>
                    <a:lstStyle/>
                    <a:p>
                      <a:pPr algn="ctr"/>
                      <a:endParaRPr lang="en-GB" sz="1200" b="0">
                        <a:ln>
                          <a:noFill/>
                        </a:ln>
                        <a:solidFill>
                          <a:srgbClr val="1CA2A5"/>
                        </a:solidFill>
                        <a:latin typeface="K26ChicoryBean" panose="02000603000000000000" pitchFamily="2" charset="0"/>
                        <a:ea typeface="K26ChicoryBean" panose="02000603000000000000" pitchFamily="2" charset="0"/>
                      </a:endParaRPr>
                    </a:p>
                  </a:txBody>
                  <a:tcPr marL="64653" marR="64653" marT="32326" marB="32326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</a:rPr>
                        <a:t>Vegetarian</a:t>
                      </a:r>
                      <a:r>
                        <a:rPr lang="en-GB" sz="1200" b="1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</a:rPr>
                        <a:t>  MONDAY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</a:rPr>
                        <a:t>Around the World </a:t>
                      </a:r>
                      <a:r>
                        <a:rPr lang="en-GB" sz="1200" b="1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</a:rPr>
                        <a:t>TUESDAY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</a:rPr>
                        <a:t>Roast</a:t>
                      </a:r>
                      <a:endParaRPr lang="en-GB" sz="1200" b="1">
                        <a:solidFill>
                          <a:schemeClr val="bg1"/>
                        </a:solidFill>
                        <a:latin typeface="TT Chocolates" panose="02000503030000020002" pitchFamily="50" charset="0"/>
                      </a:endParaRPr>
                    </a:p>
                    <a:p>
                      <a:pPr algn="ctr"/>
                      <a:r>
                        <a:rPr lang="en-GB" sz="1200" b="1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</a:rPr>
                        <a:t>WEDNESDAY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</a:rPr>
                        <a:t>Classic</a:t>
                      </a:r>
                    </a:p>
                    <a:p>
                      <a:pPr algn="ctr"/>
                      <a:r>
                        <a:rPr lang="en-GB" sz="1200" b="1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</a:rPr>
                        <a:t>THURSDAY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</a:rPr>
                        <a:t>Treat</a:t>
                      </a:r>
                    </a:p>
                    <a:p>
                      <a:pPr algn="ctr"/>
                      <a:r>
                        <a:rPr lang="en-GB" sz="1200" b="1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</a:rPr>
                        <a:t> FRIDAY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266924"/>
                  </a:ext>
                </a:extLst>
              </a:tr>
              <a:tr h="1019535"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</a:rPr>
                        <a:t>MAIN COURSE</a:t>
                      </a:r>
                    </a:p>
                  </a:txBody>
                  <a:tcPr marL="64653" marR="64653" marT="32326" marB="32326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2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Vegetable  Burger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Pasta Bolognaise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Roast Chicken</a:t>
                      </a:r>
                    </a:p>
                    <a:p>
                      <a:pPr marL="0" algn="ctr" defTabSz="755934" rtl="0" eaLnBrk="1" latinLnBrk="0" hangingPunct="1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With Gravy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Sausage </a:t>
                      </a:r>
                    </a:p>
                    <a:p>
                      <a:pPr marL="0" algn="ctr" defTabSz="755934" rtl="0" eaLnBrk="1" latinLnBrk="0" hangingPunct="1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with Gravy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Salmon Fishcake</a:t>
                      </a:r>
                      <a:endParaRPr lang="en-GB" sz="1400" b="1" dirty="0">
                        <a:latin typeface="+mj-lt"/>
                      </a:endParaRP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2363903"/>
                  </a:ext>
                </a:extLst>
              </a:tr>
              <a:tr h="1019535"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</a:rPr>
                        <a:t>VEGETARIAN </a:t>
                      </a:r>
                    </a:p>
                  </a:txBody>
                  <a:tcPr marL="64653" marR="64653" marT="32326" marB="32326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2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</a:t>
                      </a:r>
                      <a:r>
                        <a:rPr lang="en-GB" sz="1400" b="1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heese</a:t>
                      </a:r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&amp; Onion Roll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Vegetable Pasta Bake</a:t>
                      </a:r>
                      <a:endParaRPr lang="en-GB" sz="14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Quorn</a:t>
                      </a:r>
                    </a:p>
                    <a:p>
                      <a:pPr marL="0" algn="ctr" defTabSz="755934" rtl="0" eaLnBrk="1" latinLnBrk="0" hangingPunct="1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Fillet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Quorn Sausage with Gravy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Cheese &amp; Tomato </a:t>
                      </a:r>
                    </a:p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Pizza</a:t>
                      </a:r>
                      <a:endParaRPr lang="en-GB" sz="1400" b="1" dirty="0">
                        <a:latin typeface="+mj-lt"/>
                      </a:endParaRP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7873843"/>
                  </a:ext>
                </a:extLst>
              </a:tr>
              <a:tr h="1019535"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</a:rPr>
                        <a:t>STARCHY FOOD</a:t>
                      </a:r>
                    </a:p>
                  </a:txBody>
                  <a:tcPr marL="64653" marR="64653" marT="32326" marB="32326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2A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lang="en-GB" sz="1400" b="1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Saute</a:t>
                      </a:r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Potatoes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Garlic </a:t>
                      </a:r>
                    </a:p>
                    <a:p>
                      <a:pPr marL="0" algn="ctr" defTabSz="755934" rtl="0" eaLnBrk="1" latinLnBrk="0" hangingPunct="1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Bread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Roast </a:t>
                      </a:r>
                    </a:p>
                    <a:p>
                      <a:pPr marL="0" algn="ctr" defTabSz="755934" rtl="0" eaLnBrk="1" latinLnBrk="0" hangingPunct="1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Potatoes/ Yorkshire Pudding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Mashed </a:t>
                      </a:r>
                    </a:p>
                    <a:p>
                      <a:pPr marL="0" algn="ctr" defTabSz="755934" rtl="0" eaLnBrk="1" latinLnBrk="0" hangingPunct="1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Potato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atin typeface="+mj-lt"/>
                        </a:rPr>
                        <a:t>Chips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5977913"/>
                  </a:ext>
                </a:extLst>
              </a:tr>
              <a:tr h="1019535"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</a:rPr>
                        <a:t>VEGETABLE</a:t>
                      </a:r>
                    </a:p>
                  </a:txBody>
                  <a:tcPr marL="64653" marR="64653" marT="32326" marB="32326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2A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Peas or </a:t>
                      </a:r>
                    </a:p>
                    <a:p>
                      <a:pPr marL="0" algn="ctr" defTabSz="755934" rtl="0" eaLnBrk="1" latinLnBrk="0" hangingPunct="1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Baked Beans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Sweetcorn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Carrots</a:t>
                      </a:r>
                    </a:p>
                    <a:p>
                      <a:pPr marL="0" algn="ctr" defTabSz="755934" rtl="0" eaLnBrk="1" latinLnBrk="0" hangingPunct="1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Green Beans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Broccoli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+mj-lt"/>
                        </a:rPr>
                        <a:t>Baked Beans</a:t>
                      </a:r>
                    </a:p>
                    <a:p>
                      <a:pPr algn="ctr"/>
                      <a:r>
                        <a:rPr lang="en-GB" sz="1400" b="1" dirty="0">
                          <a:latin typeface="+mj-lt"/>
                        </a:rPr>
                        <a:t>Coleslaw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2225491"/>
                  </a:ext>
                </a:extLst>
              </a:tr>
              <a:tr h="1019535"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</a:rPr>
                        <a:t>DESSERT</a:t>
                      </a:r>
                    </a:p>
                  </a:txBody>
                  <a:tcPr marL="64653" marR="64653" marT="32326" marB="32326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2A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Mousse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Fruit</a:t>
                      </a:r>
                    </a:p>
                    <a:p>
                      <a:pPr marL="0" algn="ctr" defTabSz="755934" rtl="0" eaLnBrk="1" latinLnBrk="0" hangingPunct="1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Flapjack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Ice Cream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Apple </a:t>
                      </a:r>
                    </a:p>
                    <a:p>
                      <a:pPr marL="0" algn="ctr" defTabSz="755934" rtl="0" eaLnBrk="1" latinLnBrk="0" hangingPunct="1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Crumble &amp; Custard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+mj-lt"/>
                        </a:rPr>
                        <a:t>Pudding Selection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3418226"/>
                  </a:ext>
                </a:extLst>
              </a:tr>
              <a:tr h="101953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  <a:cs typeface="+mn-cs"/>
                        </a:rPr>
                        <a:t>SANDWICHES</a:t>
                      </a:r>
                      <a:endParaRPr lang="en-GB" sz="1400" b="0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K26ChicoryBean" panose="02000603000000000000" pitchFamily="2" charset="0"/>
                        <a:ea typeface="K26ChicoryBean" panose="02000603000000000000" pitchFamily="2" charset="0"/>
                        <a:cs typeface="+mn-cs"/>
                      </a:endParaRPr>
                    </a:p>
                  </a:txBody>
                  <a:tcPr marL="64653" marR="64653" marT="32326" marB="32326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CA2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Ham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Cheese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Tuna</a:t>
                      </a:r>
                      <a:endParaRPr lang="en-GB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Ham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Cheese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Tuna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Ham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Cheese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Tuna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Ham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Cheese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Tuna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Ham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Cheese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Tuna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21743180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80DCDEB3-49C3-4DF3-820E-7884339BCD30}"/>
              </a:ext>
            </a:extLst>
          </p:cNvPr>
          <p:cNvSpPr txBox="1"/>
          <p:nvPr/>
        </p:nvSpPr>
        <p:spPr>
          <a:xfrm>
            <a:off x="5519957" y="462826"/>
            <a:ext cx="17430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502F7F"/>
                </a:solidFill>
                <a:latin typeface="K26ChicoryBean" panose="02000603000000000000" pitchFamily="2" charset="0"/>
                <a:ea typeface="K26ChicoryBean" panose="02000603000000000000" pitchFamily="2" charset="0"/>
              </a:rPr>
              <a:t>WINTER Term</a:t>
            </a:r>
          </a:p>
          <a:p>
            <a:pPr algn="ctr"/>
            <a:r>
              <a:rPr lang="en-GB" sz="1600" dirty="0">
                <a:solidFill>
                  <a:srgbClr val="502F7F"/>
                </a:solidFill>
                <a:latin typeface="TT Chocolates" panose="02000503030000020002" pitchFamily="50" charset="0"/>
                <a:ea typeface="K26ChicoryBean" panose="02000603000000000000" pitchFamily="2" charset="0"/>
              </a:rPr>
              <a:t>Oct - Feb </a:t>
            </a:r>
          </a:p>
          <a:p>
            <a:pPr algn="ctr"/>
            <a:r>
              <a:rPr lang="en-GB" sz="1600" dirty="0">
                <a:solidFill>
                  <a:srgbClr val="502F7F"/>
                </a:solidFill>
                <a:latin typeface="TT Chocolates" panose="02000503030000020002" pitchFamily="50" charset="0"/>
                <a:ea typeface="K26ChicoryBean" panose="02000603000000000000" pitchFamily="2" charset="0"/>
              </a:rPr>
              <a:t>2022/23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9ABBC8C-DB14-4DFA-B6EE-B7B279E922CC}"/>
              </a:ext>
            </a:extLst>
          </p:cNvPr>
          <p:cNvGrpSpPr/>
          <p:nvPr/>
        </p:nvGrpSpPr>
        <p:grpSpPr>
          <a:xfrm>
            <a:off x="678688" y="1099372"/>
            <a:ext cx="706036" cy="312710"/>
            <a:chOff x="5905051" y="6207711"/>
            <a:chExt cx="1506594" cy="667285"/>
          </a:xfrm>
        </p:grpSpPr>
        <p:pic>
          <p:nvPicPr>
            <p:cNvPr id="18" name="Picture 17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D4970B6F-449E-4CD7-91FE-0A7A8894F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693" y="6207711"/>
              <a:ext cx="546952" cy="667284"/>
            </a:xfrm>
            <a:prstGeom prst="rect">
              <a:avLst/>
            </a:prstGeom>
          </p:spPr>
        </p:pic>
        <p:pic>
          <p:nvPicPr>
            <p:cNvPr id="19" name="Picture 18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0DC4F45C-632D-403A-8FEB-9FA7C5FCB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5051" y="6209530"/>
              <a:ext cx="1064745" cy="665466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15212CC-7016-47FF-A8EC-B6858FF61B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615" t="-6623" r="7136" b="6623"/>
          <a:stretch/>
        </p:blipFill>
        <p:spPr>
          <a:xfrm>
            <a:off x="1320799" y="1491887"/>
            <a:ext cx="899161" cy="5913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01B5B7-4518-4449-A203-A8E506439B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8465" y="1662873"/>
            <a:ext cx="1127858" cy="3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50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urface chart&#10;&#10;Description automatically generated">
            <a:extLst>
              <a:ext uri="{FF2B5EF4-FFF2-40B4-BE49-F238E27FC236}">
                <a16:creationId xmlns:a16="http://schemas.microsoft.com/office/drawing/2014/main" id="{345A7F23-670C-48D5-8550-3AE4E10CA0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0" b="5140"/>
          <a:stretch/>
        </p:blipFill>
        <p:spPr>
          <a:xfrm>
            <a:off x="3803650" y="2534181"/>
            <a:ext cx="1117770" cy="1034520"/>
          </a:xfrm>
          <a:prstGeom prst="rect">
            <a:avLst/>
          </a:prstGeom>
        </p:spPr>
      </p:pic>
      <p:pic>
        <p:nvPicPr>
          <p:cNvPr id="7" name="Picture 6" descr="A picture containing text, outdoor object, aircraft, tent&#10;&#10;Description automatically generated">
            <a:extLst>
              <a:ext uri="{FF2B5EF4-FFF2-40B4-BE49-F238E27FC236}">
                <a16:creationId xmlns:a16="http://schemas.microsoft.com/office/drawing/2014/main" id="{FF3B8806-33A2-4462-9619-F2286D1DF0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" b="8570"/>
          <a:stretch/>
        </p:blipFill>
        <p:spPr>
          <a:xfrm>
            <a:off x="3803651" y="3568701"/>
            <a:ext cx="1117770" cy="1009649"/>
          </a:xfrm>
          <a:prstGeom prst="rect">
            <a:avLst/>
          </a:prstGeom>
        </p:spPr>
      </p:pic>
      <p:pic>
        <p:nvPicPr>
          <p:cNvPr id="18" name="Picture 17" descr="A picture containing chart&#10;&#10;Description automatically generated">
            <a:extLst>
              <a:ext uri="{FF2B5EF4-FFF2-40B4-BE49-F238E27FC236}">
                <a16:creationId xmlns:a16="http://schemas.microsoft.com/office/drawing/2014/main" id="{D7A67D8D-8252-49BA-8A57-D0841A3BBC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1489" r="135" b="6418"/>
          <a:stretch/>
        </p:blipFill>
        <p:spPr>
          <a:xfrm>
            <a:off x="3803650" y="5611370"/>
            <a:ext cx="1117769" cy="1033020"/>
          </a:xfrm>
          <a:prstGeom prst="rect">
            <a:avLst/>
          </a:prstGeom>
        </p:spPr>
      </p:pic>
      <p:pic>
        <p:nvPicPr>
          <p:cNvPr id="20" name="Picture 19" descr="Chart&#10;&#10;Description automatically generated">
            <a:extLst>
              <a:ext uri="{FF2B5EF4-FFF2-40B4-BE49-F238E27FC236}">
                <a16:creationId xmlns:a16="http://schemas.microsoft.com/office/drawing/2014/main" id="{3DF5F730-4501-4826-8DA3-858A798D77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049" r="1934" b="9443"/>
          <a:stretch/>
        </p:blipFill>
        <p:spPr>
          <a:xfrm>
            <a:off x="3803650" y="4601721"/>
            <a:ext cx="1117769" cy="1009649"/>
          </a:xfrm>
          <a:prstGeom prst="rect">
            <a:avLst/>
          </a:prstGeom>
        </p:spPr>
      </p:pic>
      <p:pic>
        <p:nvPicPr>
          <p:cNvPr id="9" name="Picture 8" descr="A picture containing text, traffic light, sign, vector graphics&#10;&#10;Description automatically generated">
            <a:extLst>
              <a:ext uri="{FF2B5EF4-FFF2-40B4-BE49-F238E27FC236}">
                <a16:creationId xmlns:a16="http://schemas.microsoft.com/office/drawing/2014/main" id="{F1CEFA95-F43B-4041-BB65-87DFE8154A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32"/>
            <a:ext cx="7559675" cy="106899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4E50A1-A1B6-4E54-8D73-970ECDA88FEB}"/>
              </a:ext>
            </a:extLst>
          </p:cNvPr>
          <p:cNvSpPr txBox="1"/>
          <p:nvPr/>
        </p:nvSpPr>
        <p:spPr>
          <a:xfrm rot="21281756">
            <a:off x="1765560" y="748389"/>
            <a:ext cx="3615605" cy="1007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28"/>
              </a:lnSpc>
            </a:pPr>
            <a:r>
              <a:rPr lang="en-GB" sz="3600" dirty="0">
                <a:solidFill>
                  <a:srgbClr val="1CA2A5"/>
                </a:solidFill>
                <a:latin typeface="K26ChicoryBean" panose="02000603000000000000" pitchFamily="2" charset="0"/>
                <a:ea typeface="K26ChicoryBean" panose="02000603000000000000" pitchFamily="2" charset="0"/>
              </a:rPr>
              <a:t>MENU CYCLE</a:t>
            </a:r>
          </a:p>
          <a:p>
            <a:pPr algn="ctr">
              <a:lnSpc>
                <a:spcPts val="4000"/>
              </a:lnSpc>
            </a:pPr>
            <a:r>
              <a:rPr lang="en-GB" sz="4400" b="1" dirty="0">
                <a:solidFill>
                  <a:srgbClr val="502F7F"/>
                </a:solidFill>
                <a:latin typeface="TT Chocolates" panose="02000503030000020002" pitchFamily="50" charset="0"/>
              </a:rPr>
              <a:t>WEEK THREE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A712E1-EA87-4B32-AEBB-0FBBEB65A4F0}"/>
              </a:ext>
            </a:extLst>
          </p:cNvPr>
          <p:cNvGrpSpPr/>
          <p:nvPr/>
        </p:nvGrpSpPr>
        <p:grpSpPr>
          <a:xfrm>
            <a:off x="704088" y="1099372"/>
            <a:ext cx="706036" cy="312710"/>
            <a:chOff x="5905051" y="6207711"/>
            <a:chExt cx="1506594" cy="667285"/>
          </a:xfrm>
        </p:grpSpPr>
        <p:pic>
          <p:nvPicPr>
            <p:cNvPr id="10" name="Picture 9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F90B4939-1CDE-443A-87E0-C048E3B43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693" y="6207711"/>
              <a:ext cx="546952" cy="667284"/>
            </a:xfrm>
            <a:prstGeom prst="rect">
              <a:avLst/>
            </a:prstGeom>
          </p:spPr>
        </p:pic>
        <p:pic>
          <p:nvPicPr>
            <p:cNvPr id="11" name="Picture 10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DD01A195-A329-450D-8CB6-86BF305D2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5051" y="6209530"/>
              <a:ext cx="1064745" cy="665466"/>
            </a:xfrm>
            <a:prstGeom prst="rect">
              <a:avLst/>
            </a:prstGeom>
          </p:spPr>
        </p:pic>
      </p:grp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93D08F7-7F2A-4CFA-9078-59685B9FF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469551"/>
              </p:ext>
            </p:extLst>
          </p:nvPr>
        </p:nvGraphicFramePr>
        <p:xfrm>
          <a:off x="274095" y="2122416"/>
          <a:ext cx="7011483" cy="6565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7088">
                  <a:extLst>
                    <a:ext uri="{9D8B030D-6E8A-4147-A177-3AD203B41FA5}">
                      <a16:colId xmlns:a16="http://schemas.microsoft.com/office/drawing/2014/main" val="3539401528"/>
                    </a:ext>
                  </a:extLst>
                </a:gridCol>
                <a:gridCol w="1170879">
                  <a:extLst>
                    <a:ext uri="{9D8B030D-6E8A-4147-A177-3AD203B41FA5}">
                      <a16:colId xmlns:a16="http://schemas.microsoft.com/office/drawing/2014/main" val="307641239"/>
                    </a:ext>
                  </a:extLst>
                </a:gridCol>
                <a:gridCol w="1170879">
                  <a:extLst>
                    <a:ext uri="{9D8B030D-6E8A-4147-A177-3AD203B41FA5}">
                      <a16:colId xmlns:a16="http://schemas.microsoft.com/office/drawing/2014/main" val="3288121192"/>
                    </a:ext>
                  </a:extLst>
                </a:gridCol>
                <a:gridCol w="1170879">
                  <a:extLst>
                    <a:ext uri="{9D8B030D-6E8A-4147-A177-3AD203B41FA5}">
                      <a16:colId xmlns:a16="http://schemas.microsoft.com/office/drawing/2014/main" val="706592813"/>
                    </a:ext>
                  </a:extLst>
                </a:gridCol>
                <a:gridCol w="1170879">
                  <a:extLst>
                    <a:ext uri="{9D8B030D-6E8A-4147-A177-3AD203B41FA5}">
                      <a16:colId xmlns:a16="http://schemas.microsoft.com/office/drawing/2014/main" val="2668942051"/>
                    </a:ext>
                  </a:extLst>
                </a:gridCol>
                <a:gridCol w="1170879">
                  <a:extLst>
                    <a:ext uri="{9D8B030D-6E8A-4147-A177-3AD203B41FA5}">
                      <a16:colId xmlns:a16="http://schemas.microsoft.com/office/drawing/2014/main" val="2269084033"/>
                    </a:ext>
                  </a:extLst>
                </a:gridCol>
              </a:tblGrid>
              <a:tr h="452325">
                <a:tc>
                  <a:txBody>
                    <a:bodyPr/>
                    <a:lstStyle/>
                    <a:p>
                      <a:pPr algn="ctr"/>
                      <a:endParaRPr lang="en-GB" sz="1200" b="0">
                        <a:ln>
                          <a:noFill/>
                        </a:ln>
                        <a:solidFill>
                          <a:srgbClr val="1CA2A5"/>
                        </a:solidFill>
                        <a:latin typeface="K26ChicoryBean" panose="02000603000000000000" pitchFamily="2" charset="0"/>
                        <a:ea typeface="K26ChicoryBean" panose="02000603000000000000" pitchFamily="2" charset="0"/>
                      </a:endParaRPr>
                    </a:p>
                  </a:txBody>
                  <a:tcPr marL="64653" marR="64653" marT="32326" marB="32326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</a:rPr>
                        <a:t>Vegetarian</a:t>
                      </a:r>
                      <a:r>
                        <a:rPr lang="en-GB" sz="1200" b="1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</a:rPr>
                        <a:t>  MONDAY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</a:rPr>
                        <a:t>Around the World </a:t>
                      </a:r>
                      <a:r>
                        <a:rPr lang="en-GB" sz="1200" b="1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</a:rPr>
                        <a:t>TUESDAY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</a:rPr>
                        <a:t>Theme Day</a:t>
                      </a:r>
                      <a:endParaRPr lang="en-GB" sz="1200" b="1">
                        <a:solidFill>
                          <a:schemeClr val="bg1"/>
                        </a:solidFill>
                        <a:latin typeface="TT Chocolates" panose="02000503030000020002" pitchFamily="50" charset="0"/>
                      </a:endParaRPr>
                    </a:p>
                    <a:p>
                      <a:pPr algn="ctr"/>
                      <a:r>
                        <a:rPr lang="en-GB" sz="1200" b="1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</a:rPr>
                        <a:t>WEDNESDAY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</a:rPr>
                        <a:t>Classic</a:t>
                      </a:r>
                    </a:p>
                    <a:p>
                      <a:pPr algn="ctr"/>
                      <a:r>
                        <a:rPr lang="en-GB" sz="1200" b="1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</a:rPr>
                        <a:t>THURSDAY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</a:rPr>
                        <a:t>Treat</a:t>
                      </a:r>
                    </a:p>
                    <a:p>
                      <a:pPr algn="ctr"/>
                      <a:r>
                        <a:rPr lang="en-GB" sz="1200" b="1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</a:rPr>
                        <a:t> FRIDAY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266924"/>
                  </a:ext>
                </a:extLst>
              </a:tr>
              <a:tr h="1018800"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</a:rPr>
                        <a:t>MAIN COURSE</a:t>
                      </a:r>
                    </a:p>
                  </a:txBody>
                  <a:tcPr marL="64653" marR="64653" marT="32326" marB="32326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2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Macaroni Cheese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Minced </a:t>
                      </a:r>
                    </a:p>
                    <a:p>
                      <a:pPr algn="ctr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Beef &amp; Onion Hotpot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Roast Beef with Gravy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</a:t>
                      </a:r>
                      <a:r>
                        <a:rPr lang="en-GB" sz="14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almon </a:t>
                      </a:r>
                    </a:p>
                    <a:p>
                      <a:pPr algn="ctr"/>
                      <a:r>
                        <a:rPr lang="en-GB" sz="14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Fish Cakes 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2363903"/>
                  </a:ext>
                </a:extLst>
              </a:tr>
              <a:tr h="1018800"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</a:rPr>
                        <a:t>VEGETARIAN </a:t>
                      </a:r>
                    </a:p>
                  </a:txBody>
                  <a:tcPr marL="64653" marR="64653" marT="32326" marB="32326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2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Tomato &amp; Vegetable Pasta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Lentil </a:t>
                      </a:r>
                    </a:p>
                    <a:p>
                      <a:pPr algn="ctr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&amp; Onion Hotpot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Quorn </a:t>
                      </a:r>
                    </a:p>
                    <a:p>
                      <a:pPr algn="ctr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Fillet with Gravy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Cheese &amp; Tomato Pizza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7873843"/>
                  </a:ext>
                </a:extLst>
              </a:tr>
              <a:tr h="1018800"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</a:rPr>
                        <a:t>STARCHY FOOD</a:t>
                      </a:r>
                    </a:p>
                  </a:txBody>
                  <a:tcPr marL="64653" marR="64653" marT="32326" marB="32326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2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Garlic </a:t>
                      </a:r>
                    </a:p>
                    <a:p>
                      <a:pPr algn="ctr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Bread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Sliced Potatoes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Theme Day, </a:t>
                      </a:r>
                      <a:br>
                        <a:rPr lang="en-GB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Look Out for </a:t>
                      </a:r>
                      <a:br>
                        <a:rPr lang="en-GB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the Weeks </a:t>
                      </a:r>
                      <a:br>
                        <a:rPr lang="en-GB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Theme Menu 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Roast</a:t>
                      </a:r>
                    </a:p>
                    <a:p>
                      <a:pPr algn="ctr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Potatoes/</a:t>
                      </a:r>
                    </a:p>
                    <a:p>
                      <a:pPr algn="ctr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Yorkshire Pudding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Chips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5977913"/>
                  </a:ext>
                </a:extLst>
              </a:tr>
              <a:tr h="1018800"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</a:rPr>
                        <a:t>VEGETABLE</a:t>
                      </a:r>
                    </a:p>
                  </a:txBody>
                  <a:tcPr marL="64653" marR="64653" marT="32326" marB="32326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2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Sweetcorn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Peas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Carrots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Broccoli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Baked Beans </a:t>
                      </a:r>
                    </a:p>
                    <a:p>
                      <a:pPr algn="ctr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Coleslaw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2225491"/>
                  </a:ext>
                </a:extLst>
              </a:tr>
              <a:tr h="1018800"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</a:rPr>
                        <a:t>DESSERT</a:t>
                      </a:r>
                    </a:p>
                  </a:txBody>
                  <a:tcPr marL="64653" marR="64653" marT="32326" marB="32326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2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Iced Bun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Cornflake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Cake</a:t>
                      </a:r>
                    </a:p>
                  </a:txBody>
                  <a:tcPr marL="64653" marR="64653" marT="32326" marB="32326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Rice 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Pudding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Chocolate Crunch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Mousse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3418226"/>
                  </a:ext>
                </a:extLst>
              </a:tr>
              <a:tr h="10188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  <a:cs typeface="+mn-cs"/>
                        </a:rPr>
                        <a:t>SANDWICHES</a:t>
                      </a:r>
                      <a:endParaRPr lang="en-GB" sz="1400" b="0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K26ChicoryBean" panose="02000603000000000000" pitchFamily="2" charset="0"/>
                        <a:ea typeface="K26ChicoryBean" panose="02000603000000000000" pitchFamily="2" charset="0"/>
                        <a:cs typeface="+mn-cs"/>
                      </a:endParaRPr>
                    </a:p>
                  </a:txBody>
                  <a:tcPr marL="64653" marR="64653" marT="32326" marB="32326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CA2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Ham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Cheese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Tuna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Ham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Cheese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Tuna</a:t>
                      </a:r>
                      <a:endParaRPr lang="en-GB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Ham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Cheese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Tuna</a:t>
                      </a:r>
                      <a:endParaRPr lang="en-GB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Ham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Cheese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Tuna</a:t>
                      </a:r>
                      <a:endParaRPr lang="en-GB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Ham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Cheese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Tuna</a:t>
                      </a:r>
                      <a:endParaRPr lang="en-GB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21743180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B09D2C01-78EF-4FBD-A4A4-4DB79AAA9185}"/>
              </a:ext>
            </a:extLst>
          </p:cNvPr>
          <p:cNvSpPr txBox="1"/>
          <p:nvPr/>
        </p:nvSpPr>
        <p:spPr>
          <a:xfrm>
            <a:off x="5519957" y="462826"/>
            <a:ext cx="17430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502F7F"/>
                </a:solidFill>
                <a:latin typeface="K26ChicoryBean" panose="02000603000000000000" pitchFamily="2" charset="0"/>
                <a:ea typeface="K26ChicoryBean" panose="02000603000000000000" pitchFamily="2" charset="0"/>
              </a:rPr>
              <a:t>WINTER Term</a:t>
            </a:r>
          </a:p>
          <a:p>
            <a:pPr algn="ctr"/>
            <a:r>
              <a:rPr lang="en-GB" sz="1600" dirty="0">
                <a:solidFill>
                  <a:srgbClr val="502F7F"/>
                </a:solidFill>
                <a:latin typeface="TT Chocolates" panose="02000503030000020002" pitchFamily="50" charset="0"/>
                <a:ea typeface="K26ChicoryBean" panose="02000603000000000000" pitchFamily="2" charset="0"/>
              </a:rPr>
              <a:t> Oct – Feb</a:t>
            </a:r>
          </a:p>
          <a:p>
            <a:pPr algn="ctr"/>
            <a:r>
              <a:rPr lang="en-GB" sz="1600" dirty="0">
                <a:solidFill>
                  <a:srgbClr val="502F7F"/>
                </a:solidFill>
                <a:latin typeface="TT Chocolates" panose="02000503030000020002" pitchFamily="50" charset="0"/>
                <a:ea typeface="K26ChicoryBean" panose="02000603000000000000" pitchFamily="2" charset="0"/>
              </a:rPr>
              <a:t>2022/23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70B6C64-B35F-4763-B9C5-5D862B226E2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7615" t="-6623" r="7136" b="6623"/>
          <a:stretch/>
        </p:blipFill>
        <p:spPr>
          <a:xfrm>
            <a:off x="1272071" y="1515813"/>
            <a:ext cx="899161" cy="5913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9BF7A7-335E-4708-B1C0-86E7E10636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18945" y="1673033"/>
            <a:ext cx="1127858" cy="3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62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Ratings xmlns="http://schemas.microsoft.com/sharepoint/v3" xsi:nil="true"/>
    <TaxKeywordTaxHTField xmlns="b9f06da1-6425-4b6d-bbf4-43537df4905d" xsi:nil="true"/>
    <lcf76f155ced4ddcb4097134ff3c332f xmlns="39416824-9dd0-4fa5-b1bf-fe57bca58bb3" xsi:nil="true"/>
    <LikedBy xmlns="http://schemas.microsoft.com/sharepoint/v3">
      <UserInfo>
        <DisplayName/>
        <AccountId xsi:nil="true"/>
        <AccountType/>
      </UserInfo>
    </LikedBy>
    <PublishingExpirationDate xmlns="http://schemas.microsoft.com/sharepoint/v3" xsi:nil="true"/>
    <TaxCatchAll xmlns="b9f06da1-6425-4b6d-bbf4-43537df4905d"/>
    <PublishingStartDate xmlns="http://schemas.microsoft.com/sharepoint/v3" xsi:nil="true"/>
    <RatedBy xmlns="http://schemas.microsoft.com/sharepoint/v3">
      <UserInfo>
        <DisplayName/>
        <AccountId xsi:nil="true"/>
        <AccountType/>
      </UserInfo>
    </RatedB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6A3C22FFE77F40813211D32281B9EB" ma:contentTypeVersion="68" ma:contentTypeDescription="Create a new document." ma:contentTypeScope="" ma:versionID="13ac2ee32648b35a7d212b4ad5af9b7f">
  <xsd:schema xmlns:xsd="http://www.w3.org/2001/XMLSchema" xmlns:xs="http://www.w3.org/2001/XMLSchema" xmlns:p="http://schemas.microsoft.com/office/2006/metadata/properties" xmlns:ns1="http://schemas.microsoft.com/sharepoint/v3" xmlns:ns2="80eab7da-0d6f-464a-85f0-872abee124ad" xmlns:ns3="b9f06da1-6425-4b6d-bbf4-43537df4905d" xmlns:ns4="39416824-9dd0-4fa5-b1bf-fe57bca58bb3" targetNamespace="http://schemas.microsoft.com/office/2006/metadata/properties" ma:root="true" ma:fieldsID="ff7df02e5fd56d249eba358bb6fc6e52" ns1:_="" ns2:_="" ns3:_="" ns4:_="">
    <xsd:import namespace="http://schemas.microsoft.com/sharepoint/v3"/>
    <xsd:import namespace="80eab7da-0d6f-464a-85f0-872abee124ad"/>
    <xsd:import namespace="b9f06da1-6425-4b6d-bbf4-43537df4905d"/>
    <xsd:import namespace="39416824-9dd0-4fa5-b1bf-fe57bca58bb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SharedWithUsers" minOccurs="0"/>
                <xsd:element ref="ns2:SharedWithDetails" minOccurs="0"/>
                <xsd:element ref="ns3:TaxCatchAll" minOccurs="0"/>
                <xsd:element ref="ns3:TaxKeywordTaxHTField" minOccurs="0"/>
                <xsd:element ref="ns4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  <xsd:element name="AverageRating" ma:index="10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11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12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3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14" nillable="true" ma:displayName="Number of Likes" ma:internalName="LikesCount">
      <xsd:simpleType>
        <xsd:restriction base="dms:Unknown"/>
      </xsd:simpleType>
    </xsd:element>
    <xsd:element name="LikedBy" ma:index="15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eab7da-0d6f-464a-85f0-872abee124a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f06da1-6425-4b6d-bbf4-43537df4905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cadeaf0-7e86-4932-a34e-e74b72b63d58}" ma:internalName="TaxCatchAll" ma:showField="CatchAllData" ma:web="b9f06da1-6425-4b6d-bbf4-43537df490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9" nillable="true" ma:displayName="TaxKeywordTaxHTField" ma:hidden="true" ma:internalName="TaxKeywordTaxHTField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416824-9dd0-4fa5-b1bf-fe57bca58bb3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0" nillable="true" ma:displayName="Image Tags_0" ma:hidden="true" ma:internalName="lcf76f155ced4ddcb4097134ff3c332f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0533EA-EF96-4B0F-A698-8D738A7BFB6F}">
  <ds:schemaRefs>
    <ds:schemaRef ds:uri="http://schemas.microsoft.com/sharepoint/v3"/>
    <ds:schemaRef ds:uri="39416824-9dd0-4fa5-b1bf-fe57bca58bb3"/>
    <ds:schemaRef ds:uri="b9f06da1-6425-4b6d-bbf4-43537df4905d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80eab7da-0d6f-464a-85f0-872abee124ad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1264A72-5A80-4A93-A20D-6F1C733C72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E1132F-014F-4DA0-B085-DB413D88ECC4}">
  <ds:schemaRefs>
    <ds:schemaRef ds:uri="39416824-9dd0-4fa5-b1bf-fe57bca58bb3"/>
    <ds:schemaRef ds:uri="80eab7da-0d6f-464a-85f0-872abee124ad"/>
    <ds:schemaRef ds:uri="b9f06da1-6425-4b6d-bbf4-43537df490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</TotalTime>
  <Words>349</Words>
  <Application>Microsoft Office PowerPoint</Application>
  <PresentationFormat>Custom</PresentationFormat>
  <Paragraphs>209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K26ChicoryBean</vt:lpstr>
      <vt:lpstr>Arial</vt:lpstr>
      <vt:lpstr>Calibri Light</vt:lpstr>
      <vt:lpstr>TT Chocolates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Emberton</dc:creator>
  <cp:lastModifiedBy>Wilfred Owen.school</cp:lastModifiedBy>
  <cp:revision>6</cp:revision>
  <dcterms:created xsi:type="dcterms:W3CDTF">2019-08-19T08:29:25Z</dcterms:created>
  <dcterms:modified xsi:type="dcterms:W3CDTF">2022-11-07T07:00:28Z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0x010100086A3C22FFE77F40813211D32281B9EB</vt:lpwstr>
  </property>
  <property fmtid="{D5CDD505-2E9C-101B-9397-08002B2CF9AE}" pid="3" name="TaxKeyword">
    <vt:lpwstr/>
  </property>
</Properties>
</file>