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5" r:id="rId5"/>
    <p:sldId id="266" r:id="rId6"/>
    <p:sldId id="267" r:id="rId7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2F7E"/>
    <a:srgbClr val="E03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960" autoAdjust="0"/>
  </p:normalViewPr>
  <p:slideViewPr>
    <p:cSldViewPr snapToGrid="0">
      <p:cViewPr varScale="1">
        <p:scale>
          <a:sx n="40" d="100"/>
          <a:sy n="40" d="100"/>
        </p:scale>
        <p:origin x="12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10B5-2AF0-4693-864F-FB394545C53E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E138-B8C2-4CB8-93F4-6D7366F70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63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10B5-2AF0-4693-864F-FB394545C53E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E138-B8C2-4CB8-93F4-6D7366F70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412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10B5-2AF0-4693-864F-FB394545C53E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E138-B8C2-4CB8-93F4-6D7366F70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75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10B5-2AF0-4693-864F-FB394545C53E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E138-B8C2-4CB8-93F4-6D7366F70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1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10B5-2AF0-4693-864F-FB394545C53E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E138-B8C2-4CB8-93F4-6D7366F70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633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10B5-2AF0-4693-864F-FB394545C53E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E138-B8C2-4CB8-93F4-6D7366F70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74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10B5-2AF0-4693-864F-FB394545C53E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E138-B8C2-4CB8-93F4-6D7366F70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8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10B5-2AF0-4693-864F-FB394545C53E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E138-B8C2-4CB8-93F4-6D7366F70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456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10B5-2AF0-4693-864F-FB394545C53E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E138-B8C2-4CB8-93F4-6D7366F70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63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10B5-2AF0-4693-864F-FB394545C53E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E138-B8C2-4CB8-93F4-6D7366F70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213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10B5-2AF0-4693-864F-FB394545C53E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E138-B8C2-4CB8-93F4-6D7366F70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481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010B5-2AF0-4693-864F-FB394545C53E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5E138-B8C2-4CB8-93F4-6D7366F70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31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1E0C933-77A9-4C43-873D-3C3BE03F461C}"/>
              </a:ext>
            </a:extLst>
          </p:cNvPr>
          <p:cNvSpPr txBox="1"/>
          <p:nvPr/>
        </p:nvSpPr>
        <p:spPr>
          <a:xfrm>
            <a:off x="5391150" y="546100"/>
            <a:ext cx="4337050" cy="646331"/>
          </a:xfrm>
          <a:prstGeom prst="rect">
            <a:avLst/>
          </a:prstGeom>
          <a:solidFill>
            <a:srgbClr val="E03649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ONE MENU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F88FEB3-AD9C-4AE9-9F2E-D769D657A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402524"/>
              </p:ext>
            </p:extLst>
          </p:nvPr>
        </p:nvGraphicFramePr>
        <p:xfrm>
          <a:off x="1242058" y="1927225"/>
          <a:ext cx="13206272" cy="736917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92450">
                  <a:extLst>
                    <a:ext uri="{9D8B030D-6E8A-4147-A177-3AD203B41FA5}">
                      <a16:colId xmlns:a16="http://schemas.microsoft.com/office/drawing/2014/main" val="1647992092"/>
                    </a:ext>
                  </a:extLst>
                </a:gridCol>
                <a:gridCol w="2166312">
                  <a:extLst>
                    <a:ext uri="{9D8B030D-6E8A-4147-A177-3AD203B41FA5}">
                      <a16:colId xmlns:a16="http://schemas.microsoft.com/office/drawing/2014/main" val="2451185451"/>
                    </a:ext>
                  </a:extLst>
                </a:gridCol>
                <a:gridCol w="2179740">
                  <a:extLst>
                    <a:ext uri="{9D8B030D-6E8A-4147-A177-3AD203B41FA5}">
                      <a16:colId xmlns:a16="http://schemas.microsoft.com/office/drawing/2014/main" val="2043747187"/>
                    </a:ext>
                  </a:extLst>
                </a:gridCol>
                <a:gridCol w="2069293">
                  <a:extLst>
                    <a:ext uri="{9D8B030D-6E8A-4147-A177-3AD203B41FA5}">
                      <a16:colId xmlns:a16="http://schemas.microsoft.com/office/drawing/2014/main" val="4046966280"/>
                    </a:ext>
                  </a:extLst>
                </a:gridCol>
                <a:gridCol w="2354462">
                  <a:extLst>
                    <a:ext uri="{9D8B030D-6E8A-4147-A177-3AD203B41FA5}">
                      <a16:colId xmlns:a16="http://schemas.microsoft.com/office/drawing/2014/main" val="3246721946"/>
                    </a:ext>
                  </a:extLst>
                </a:gridCol>
                <a:gridCol w="2244015">
                  <a:extLst>
                    <a:ext uri="{9D8B030D-6E8A-4147-A177-3AD203B41FA5}">
                      <a16:colId xmlns:a16="http://schemas.microsoft.com/office/drawing/2014/main" val="737902200"/>
                    </a:ext>
                  </a:extLst>
                </a:gridCol>
              </a:tblGrid>
              <a:tr h="1475746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Pasta Neapolitan </a:t>
                      </a:r>
                    </a:p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Quorn Bolognaise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Garlic Bread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Sweetcorn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1" dirty="0">
                        <a:latin typeface="+mn-lt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Vanilla Muffin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Fruit of the Day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Jelly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Cheese &amp; Biscuits</a:t>
                      </a:r>
                    </a:p>
                    <a:p>
                      <a:pPr algn="ctr"/>
                      <a:endParaRPr lang="en-GB" sz="12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Jacket Potato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Tuna/Beans/Cheese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Salad Trolley</a:t>
                      </a:r>
                    </a:p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82688"/>
                  </a:ext>
                </a:extLst>
              </a:tr>
              <a:tr h="1475746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Cottage Pie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Cheese &amp; Potato Pie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Mash Potato Topper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Peas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Choc Chip Cookie 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Fruit of the Day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Jelly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Cheese &amp; Biscuits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Jacket Potato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Tuna/Beans/Cheese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Salad Trolley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479282"/>
                  </a:ext>
                </a:extLst>
              </a:tr>
              <a:tr h="1475746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Gammon 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With Gravy</a:t>
                      </a:r>
                    </a:p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Quorn Fillet 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With Gravy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Yorkshire Pudding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Roast Potatoes</a:t>
                      </a:r>
                    </a:p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Carrots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Broccoli</a:t>
                      </a:r>
                    </a:p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Ice Cream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Fruit of the Day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Jelly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Cheese &amp; Biscuits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Jacket Potato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Tuna/Beans/Cheese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Salad Trolley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4193657"/>
                  </a:ext>
                </a:extLst>
              </a:tr>
              <a:tr h="1466193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All Day Breakfast 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Sausage &amp; Scrambled Egg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All Day Breakfast 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 </a:t>
                      </a:r>
                      <a:r>
                        <a:rPr lang="en-GB" sz="1800" b="1" dirty="0" err="1">
                          <a:latin typeface="+mn-lt"/>
                        </a:rPr>
                        <a:t>Vegi</a:t>
                      </a:r>
                      <a:r>
                        <a:rPr lang="en-GB" sz="1800" b="1" dirty="0">
                          <a:latin typeface="+mn-lt"/>
                        </a:rPr>
                        <a:t> Sausage &amp; Scrambled Egg </a:t>
                      </a:r>
                    </a:p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Hash Browns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Beans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+mn-lt"/>
                        </a:rPr>
                        <a:t>Cake Selection </a:t>
                      </a:r>
                    </a:p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+mn-lt"/>
                        </a:rPr>
                        <a:t>With Custard </a:t>
                      </a:r>
                      <a:endParaRPr lang="en-GB" sz="1800" b="1" dirty="0">
                        <a:latin typeface="+mn-lt"/>
                      </a:endParaRP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Fruit of the Day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Jelly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Cheese &amp; Biscuits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Jacket Potato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Tuna/Beans/Cheese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Salad Trolley</a:t>
                      </a:r>
                    </a:p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684205"/>
                  </a:ext>
                </a:extLst>
              </a:tr>
              <a:tr h="1475746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Salmon 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Fishcake</a:t>
                      </a:r>
                    </a:p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Cheese &amp; 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Tomato Pizza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Chips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Baked Beans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Coleslaw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Mini Doughnuts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Fruit of the Day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Jelly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Cheese &amp; Biscuits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Jacket Potato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Tuna/Beans/Cheese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Salad Trolley</a:t>
                      </a:r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019334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413F566-4003-4493-A2B0-13B591E89639}"/>
              </a:ext>
            </a:extLst>
          </p:cNvPr>
          <p:cNvGraphicFramePr>
            <a:graphicFrameLocks noGrp="1"/>
          </p:cNvGraphicFramePr>
          <p:nvPr/>
        </p:nvGraphicFramePr>
        <p:xfrm>
          <a:off x="1242056" y="1470011"/>
          <a:ext cx="13206273" cy="3779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92102">
                  <a:extLst>
                    <a:ext uri="{9D8B030D-6E8A-4147-A177-3AD203B41FA5}">
                      <a16:colId xmlns:a16="http://schemas.microsoft.com/office/drawing/2014/main" val="1647992092"/>
                    </a:ext>
                  </a:extLst>
                </a:gridCol>
                <a:gridCol w="2157896">
                  <a:extLst>
                    <a:ext uri="{9D8B030D-6E8A-4147-A177-3AD203B41FA5}">
                      <a16:colId xmlns:a16="http://schemas.microsoft.com/office/drawing/2014/main" val="2451185451"/>
                    </a:ext>
                  </a:extLst>
                </a:gridCol>
                <a:gridCol w="2189227">
                  <a:extLst>
                    <a:ext uri="{9D8B030D-6E8A-4147-A177-3AD203B41FA5}">
                      <a16:colId xmlns:a16="http://schemas.microsoft.com/office/drawing/2014/main" val="2043747187"/>
                    </a:ext>
                  </a:extLst>
                </a:gridCol>
                <a:gridCol w="2175524">
                  <a:extLst>
                    <a:ext uri="{9D8B030D-6E8A-4147-A177-3AD203B41FA5}">
                      <a16:colId xmlns:a16="http://schemas.microsoft.com/office/drawing/2014/main" val="4046966280"/>
                    </a:ext>
                  </a:extLst>
                </a:gridCol>
                <a:gridCol w="2245762">
                  <a:extLst>
                    <a:ext uri="{9D8B030D-6E8A-4147-A177-3AD203B41FA5}">
                      <a16:colId xmlns:a16="http://schemas.microsoft.com/office/drawing/2014/main" val="3246721946"/>
                    </a:ext>
                  </a:extLst>
                </a:gridCol>
                <a:gridCol w="2245762">
                  <a:extLst>
                    <a:ext uri="{9D8B030D-6E8A-4147-A177-3AD203B41FA5}">
                      <a16:colId xmlns:a16="http://schemas.microsoft.com/office/drawing/2014/main" val="373751435"/>
                    </a:ext>
                  </a:extLst>
                </a:gridCol>
              </a:tblGrid>
              <a:tr h="37792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spc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Offer</a:t>
                      </a:r>
                      <a:endParaRPr lang="en-GB" sz="1400" b="0" i="1" spc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Vegetarian</a:t>
                      </a:r>
                      <a:endParaRPr kumimoji="0" lang="en-GB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Starchy Side</a:t>
                      </a:r>
                      <a:endParaRPr kumimoji="0" lang="en-GB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Veggie Sides</a:t>
                      </a:r>
                      <a:endParaRPr kumimoji="0" lang="en-GB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Desserts</a:t>
                      </a:r>
                      <a:endParaRPr kumimoji="0" lang="en-GB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Available Everyday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8268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E21FA45-AD4B-4BDF-A483-C44B6129F75C}"/>
              </a:ext>
            </a:extLst>
          </p:cNvPr>
          <p:cNvGraphicFramePr>
            <a:graphicFrameLocks noGrp="1"/>
          </p:cNvGraphicFramePr>
          <p:nvPr/>
        </p:nvGraphicFramePr>
        <p:xfrm>
          <a:off x="671019" y="1927224"/>
          <a:ext cx="558160" cy="7294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160">
                  <a:extLst>
                    <a:ext uri="{9D8B030D-6E8A-4147-A177-3AD203B41FA5}">
                      <a16:colId xmlns:a16="http://schemas.microsoft.com/office/drawing/2014/main" val="2586974326"/>
                    </a:ext>
                  </a:extLst>
                </a:gridCol>
              </a:tblGrid>
              <a:tr h="145891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4600303"/>
                  </a:ext>
                </a:extLst>
              </a:tr>
              <a:tr h="145891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049954"/>
                  </a:ext>
                </a:extLst>
              </a:tr>
              <a:tr h="145891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655994"/>
                  </a:ext>
                </a:extLst>
              </a:tr>
              <a:tr h="145891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536302"/>
                  </a:ext>
                </a:extLst>
              </a:tr>
              <a:tr h="145891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722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3918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1E0C933-77A9-4C43-873D-3C3BE03F461C}"/>
              </a:ext>
            </a:extLst>
          </p:cNvPr>
          <p:cNvSpPr txBox="1"/>
          <p:nvPr/>
        </p:nvSpPr>
        <p:spPr>
          <a:xfrm>
            <a:off x="5391150" y="546100"/>
            <a:ext cx="4337050" cy="646331"/>
          </a:xfrm>
          <a:prstGeom prst="rect">
            <a:avLst/>
          </a:prstGeom>
          <a:solidFill>
            <a:srgbClr val="E03649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TWO MENU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F88FEB3-AD9C-4AE9-9F2E-D769D657A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84816"/>
              </p:ext>
            </p:extLst>
          </p:nvPr>
        </p:nvGraphicFramePr>
        <p:xfrm>
          <a:off x="1242058" y="1927225"/>
          <a:ext cx="13206272" cy="736917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58868">
                  <a:extLst>
                    <a:ext uri="{9D8B030D-6E8A-4147-A177-3AD203B41FA5}">
                      <a16:colId xmlns:a16="http://schemas.microsoft.com/office/drawing/2014/main" val="1647992092"/>
                    </a:ext>
                  </a:extLst>
                </a:gridCol>
                <a:gridCol w="2199894">
                  <a:extLst>
                    <a:ext uri="{9D8B030D-6E8A-4147-A177-3AD203B41FA5}">
                      <a16:colId xmlns:a16="http://schemas.microsoft.com/office/drawing/2014/main" val="2451185451"/>
                    </a:ext>
                  </a:extLst>
                </a:gridCol>
                <a:gridCol w="2179740">
                  <a:extLst>
                    <a:ext uri="{9D8B030D-6E8A-4147-A177-3AD203B41FA5}">
                      <a16:colId xmlns:a16="http://schemas.microsoft.com/office/drawing/2014/main" val="2043747187"/>
                    </a:ext>
                  </a:extLst>
                </a:gridCol>
                <a:gridCol w="2165545">
                  <a:extLst>
                    <a:ext uri="{9D8B030D-6E8A-4147-A177-3AD203B41FA5}">
                      <a16:colId xmlns:a16="http://schemas.microsoft.com/office/drawing/2014/main" val="4046966280"/>
                    </a:ext>
                  </a:extLst>
                </a:gridCol>
                <a:gridCol w="2258210">
                  <a:extLst>
                    <a:ext uri="{9D8B030D-6E8A-4147-A177-3AD203B41FA5}">
                      <a16:colId xmlns:a16="http://schemas.microsoft.com/office/drawing/2014/main" val="3246721946"/>
                    </a:ext>
                  </a:extLst>
                </a:gridCol>
                <a:gridCol w="2244015">
                  <a:extLst>
                    <a:ext uri="{9D8B030D-6E8A-4147-A177-3AD203B41FA5}">
                      <a16:colId xmlns:a16="http://schemas.microsoft.com/office/drawing/2014/main" val="737902200"/>
                    </a:ext>
                  </a:extLst>
                </a:gridCol>
              </a:tblGrid>
              <a:tr h="1475746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latin typeface="+mn-lt"/>
                      </a:endParaRPr>
                    </a:p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+mn-lt"/>
                        </a:rPr>
                        <a:t>Vegetable Burger</a:t>
                      </a:r>
                    </a:p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Cheese &amp; Onion Roll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Sauté Potatoes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Peas 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Baked Beans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1" dirty="0">
                        <a:latin typeface="+mn-lt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Fruit Flapjack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Fruit of the Day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Jelly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Cheese &amp; Biscuits</a:t>
                      </a:r>
                    </a:p>
                    <a:p>
                      <a:pPr algn="ctr"/>
                      <a:endParaRPr lang="en-GB" sz="12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Jacket Potato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Tuna/Beans/Cheese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Salad Trolley</a:t>
                      </a:r>
                    </a:p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82688"/>
                  </a:ext>
                </a:extLst>
              </a:tr>
              <a:tr h="1475746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latin typeface="+mn-lt"/>
                      </a:endParaRPr>
                    </a:p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+mn-lt"/>
                        </a:rPr>
                        <a:t>Bolognaise </a:t>
                      </a:r>
                    </a:p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Vegetable 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Pasta Bake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latin typeface="+mn-lt"/>
                      </a:endParaRPr>
                    </a:p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+mn-lt"/>
                        </a:rPr>
                        <a:t>Garlic Bread </a:t>
                      </a:r>
                    </a:p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Sweet corn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Vanilla Sponge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&amp; Custard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Fruit of the Day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Jelly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Cheese &amp; Biscuits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Jacket Potato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Tuna/Beans/Cheese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Salad Trolley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479282"/>
                  </a:ext>
                </a:extLst>
              </a:tr>
              <a:tr h="1475746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latin typeface="+mn-lt"/>
                      </a:endParaRPr>
                    </a:p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+mn-lt"/>
                        </a:rPr>
                        <a:t>Roast Chicken </a:t>
                      </a:r>
                    </a:p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+mn-lt"/>
                        </a:rPr>
                        <a:t>With Gravy</a:t>
                      </a:r>
                    </a:p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Quorn Fillet 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With Gravy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Yorkshire Pudding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Roast Potatoes</a:t>
                      </a:r>
                    </a:p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Carrots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Green beans</a:t>
                      </a:r>
                    </a:p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Mini Doughnuts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Fruit of the Day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Jelly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Cheese &amp; Biscuits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Jacket Potato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Tuna/Beans/Cheese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Salad Trolley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4193657"/>
                  </a:ext>
                </a:extLst>
              </a:tr>
              <a:tr h="1466193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Sausage With Gravy </a:t>
                      </a:r>
                    </a:p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Quorn sausage 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With Gravy 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Mash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Broccoli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+mn-lt"/>
                        </a:rPr>
                        <a:t>Vanilla Shortcake</a:t>
                      </a:r>
                      <a:endParaRPr lang="en-GB" sz="1800" b="1" dirty="0">
                        <a:latin typeface="+mn-lt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Fruit of the Day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Jelly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Cheese &amp; Biscuits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Jacket Potato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Tuna/Beans/Cheese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Salad Trolley</a:t>
                      </a:r>
                    </a:p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684205"/>
                  </a:ext>
                </a:extLst>
              </a:tr>
              <a:tr h="1475746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Salmon 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Fishcake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Cheese &amp; 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Tomato Pizza</a:t>
                      </a:r>
                    </a:p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latin typeface="+mn-lt"/>
                      </a:endParaRPr>
                    </a:p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+mn-lt"/>
                        </a:rPr>
                        <a:t>Chips</a:t>
                      </a:r>
                    </a:p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Baked Beans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Coleslaw</a:t>
                      </a:r>
                    </a:p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Cornflake Cake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Fruit of the Day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Jelly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Cheese &amp; Biscuits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Jacket Potato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Tuna/Beans/Cheese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Salad Trolley</a:t>
                      </a:r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019334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413F566-4003-4493-A2B0-13B591E89639}"/>
              </a:ext>
            </a:extLst>
          </p:cNvPr>
          <p:cNvGraphicFramePr>
            <a:graphicFrameLocks noGrp="1"/>
          </p:cNvGraphicFramePr>
          <p:nvPr/>
        </p:nvGraphicFramePr>
        <p:xfrm>
          <a:off x="1242056" y="1470011"/>
          <a:ext cx="13206273" cy="3779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92102">
                  <a:extLst>
                    <a:ext uri="{9D8B030D-6E8A-4147-A177-3AD203B41FA5}">
                      <a16:colId xmlns:a16="http://schemas.microsoft.com/office/drawing/2014/main" val="1647992092"/>
                    </a:ext>
                  </a:extLst>
                </a:gridCol>
                <a:gridCol w="2157896">
                  <a:extLst>
                    <a:ext uri="{9D8B030D-6E8A-4147-A177-3AD203B41FA5}">
                      <a16:colId xmlns:a16="http://schemas.microsoft.com/office/drawing/2014/main" val="2451185451"/>
                    </a:ext>
                  </a:extLst>
                </a:gridCol>
                <a:gridCol w="2189227">
                  <a:extLst>
                    <a:ext uri="{9D8B030D-6E8A-4147-A177-3AD203B41FA5}">
                      <a16:colId xmlns:a16="http://schemas.microsoft.com/office/drawing/2014/main" val="2043747187"/>
                    </a:ext>
                  </a:extLst>
                </a:gridCol>
                <a:gridCol w="2175524">
                  <a:extLst>
                    <a:ext uri="{9D8B030D-6E8A-4147-A177-3AD203B41FA5}">
                      <a16:colId xmlns:a16="http://schemas.microsoft.com/office/drawing/2014/main" val="4046966280"/>
                    </a:ext>
                  </a:extLst>
                </a:gridCol>
                <a:gridCol w="2245762">
                  <a:extLst>
                    <a:ext uri="{9D8B030D-6E8A-4147-A177-3AD203B41FA5}">
                      <a16:colId xmlns:a16="http://schemas.microsoft.com/office/drawing/2014/main" val="3246721946"/>
                    </a:ext>
                  </a:extLst>
                </a:gridCol>
                <a:gridCol w="2245762">
                  <a:extLst>
                    <a:ext uri="{9D8B030D-6E8A-4147-A177-3AD203B41FA5}">
                      <a16:colId xmlns:a16="http://schemas.microsoft.com/office/drawing/2014/main" val="373751435"/>
                    </a:ext>
                  </a:extLst>
                </a:gridCol>
              </a:tblGrid>
              <a:tr h="37792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spc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Offer</a:t>
                      </a:r>
                      <a:endParaRPr lang="en-GB" sz="1400" b="0" i="1" spc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Vegetarian</a:t>
                      </a:r>
                      <a:endParaRPr kumimoji="0" lang="en-GB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Starchy Side</a:t>
                      </a:r>
                      <a:endParaRPr kumimoji="0" lang="en-GB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Veggie Sides</a:t>
                      </a:r>
                      <a:endParaRPr kumimoji="0" lang="en-GB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Desserts</a:t>
                      </a:r>
                      <a:endParaRPr kumimoji="0" lang="en-GB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Available Everyday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8268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E21FA45-AD4B-4BDF-A483-C44B6129F75C}"/>
              </a:ext>
            </a:extLst>
          </p:cNvPr>
          <p:cNvGraphicFramePr>
            <a:graphicFrameLocks noGrp="1"/>
          </p:cNvGraphicFramePr>
          <p:nvPr/>
        </p:nvGraphicFramePr>
        <p:xfrm>
          <a:off x="671019" y="1927224"/>
          <a:ext cx="558160" cy="7294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160">
                  <a:extLst>
                    <a:ext uri="{9D8B030D-6E8A-4147-A177-3AD203B41FA5}">
                      <a16:colId xmlns:a16="http://schemas.microsoft.com/office/drawing/2014/main" val="2586974326"/>
                    </a:ext>
                  </a:extLst>
                </a:gridCol>
              </a:tblGrid>
              <a:tr h="145891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4600303"/>
                  </a:ext>
                </a:extLst>
              </a:tr>
              <a:tr h="145891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049954"/>
                  </a:ext>
                </a:extLst>
              </a:tr>
              <a:tr h="145891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655994"/>
                  </a:ext>
                </a:extLst>
              </a:tr>
              <a:tr h="145891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536302"/>
                  </a:ext>
                </a:extLst>
              </a:tr>
              <a:tr h="145891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722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263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1E0C933-77A9-4C43-873D-3C3BE03F461C}"/>
              </a:ext>
            </a:extLst>
          </p:cNvPr>
          <p:cNvSpPr txBox="1"/>
          <p:nvPr/>
        </p:nvSpPr>
        <p:spPr>
          <a:xfrm>
            <a:off x="5391149" y="546100"/>
            <a:ext cx="4811629" cy="646331"/>
          </a:xfrm>
          <a:prstGeom prst="rect">
            <a:avLst/>
          </a:prstGeom>
          <a:solidFill>
            <a:srgbClr val="E03649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THREE MENU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F88FEB3-AD9C-4AE9-9F2E-D769D657A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87707"/>
              </p:ext>
            </p:extLst>
          </p:nvPr>
        </p:nvGraphicFramePr>
        <p:xfrm>
          <a:off x="1242058" y="1927225"/>
          <a:ext cx="13206272" cy="736917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92450">
                  <a:extLst>
                    <a:ext uri="{9D8B030D-6E8A-4147-A177-3AD203B41FA5}">
                      <a16:colId xmlns:a16="http://schemas.microsoft.com/office/drawing/2014/main" val="1647992092"/>
                    </a:ext>
                  </a:extLst>
                </a:gridCol>
                <a:gridCol w="2051892">
                  <a:extLst>
                    <a:ext uri="{9D8B030D-6E8A-4147-A177-3AD203B41FA5}">
                      <a16:colId xmlns:a16="http://schemas.microsoft.com/office/drawing/2014/main" val="2451185451"/>
                    </a:ext>
                  </a:extLst>
                </a:gridCol>
                <a:gridCol w="2294160">
                  <a:extLst>
                    <a:ext uri="{9D8B030D-6E8A-4147-A177-3AD203B41FA5}">
                      <a16:colId xmlns:a16="http://schemas.microsoft.com/office/drawing/2014/main" val="2043747187"/>
                    </a:ext>
                  </a:extLst>
                </a:gridCol>
                <a:gridCol w="2069293">
                  <a:extLst>
                    <a:ext uri="{9D8B030D-6E8A-4147-A177-3AD203B41FA5}">
                      <a16:colId xmlns:a16="http://schemas.microsoft.com/office/drawing/2014/main" val="4046966280"/>
                    </a:ext>
                  </a:extLst>
                </a:gridCol>
                <a:gridCol w="2354462">
                  <a:extLst>
                    <a:ext uri="{9D8B030D-6E8A-4147-A177-3AD203B41FA5}">
                      <a16:colId xmlns:a16="http://schemas.microsoft.com/office/drawing/2014/main" val="3246721946"/>
                    </a:ext>
                  </a:extLst>
                </a:gridCol>
                <a:gridCol w="2244015">
                  <a:extLst>
                    <a:ext uri="{9D8B030D-6E8A-4147-A177-3AD203B41FA5}">
                      <a16:colId xmlns:a16="http://schemas.microsoft.com/office/drawing/2014/main" val="737902200"/>
                    </a:ext>
                  </a:extLst>
                </a:gridCol>
              </a:tblGrid>
              <a:tr h="1475746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latin typeface="+mn-lt"/>
                      </a:endParaRPr>
                    </a:p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+mn-lt"/>
                        </a:rPr>
                        <a:t>Macaroni Cheese </a:t>
                      </a:r>
                    </a:p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Tomato &amp; Vegetable Pasta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Garlic Bread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Sweetcorn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1" dirty="0">
                        <a:latin typeface="+mn-lt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Chocolate Muffin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Fruit of the Day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Jelly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Cheese &amp; Biscuits</a:t>
                      </a:r>
                    </a:p>
                    <a:p>
                      <a:pPr algn="ctr"/>
                      <a:endParaRPr lang="en-GB" sz="12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Jacket Potato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Tuna/Beans/Cheese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Salad Trolley</a:t>
                      </a:r>
                    </a:p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82688"/>
                  </a:ext>
                </a:extLst>
              </a:tr>
              <a:tr h="1475746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Minced Beef &amp; Onion Hotpot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Lentil &amp; Onion Hotpot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Sliced Potatoes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Peas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Jam Bun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Fruit of the Day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Jelly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Cheese &amp; Biscuits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Jacket Potato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Tuna/Beans/Cheese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Salad Trolley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479282"/>
                  </a:ext>
                </a:extLst>
              </a:tr>
              <a:tr h="1475746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Roast Beef </a:t>
                      </a:r>
                    </a:p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+mn-lt"/>
                        </a:rPr>
                        <a:t>With Gravy</a:t>
                      </a:r>
                    </a:p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Quorn Fillet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With Gravy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Yorkshire Pudding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Roast Potatoes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Carrots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Broccoli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Ice Cream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Fruit of the Day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Jelly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Cheese &amp; Biscuits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Jacket Potato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Tuna/Beans/Cheese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Salad Trolley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4193657"/>
                  </a:ext>
                </a:extLst>
              </a:tr>
              <a:tr h="1466193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684205"/>
                  </a:ext>
                </a:extLst>
              </a:tr>
              <a:tr h="1475746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Salmon 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Fishcake</a:t>
                      </a:r>
                    </a:p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Cheese &amp;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Tomato Pizza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Chips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Baked Beans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Coleslaw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Rice crispy Cake 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Fruit of the Day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Jelly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Cheese &amp; Biscuits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Jacket Potato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Tuna/Beans/Cheese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Salad Trolley</a:t>
                      </a:r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019334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413F566-4003-4493-A2B0-13B591E89639}"/>
              </a:ext>
            </a:extLst>
          </p:cNvPr>
          <p:cNvGraphicFramePr>
            <a:graphicFrameLocks noGrp="1"/>
          </p:cNvGraphicFramePr>
          <p:nvPr/>
        </p:nvGraphicFramePr>
        <p:xfrm>
          <a:off x="1242056" y="1470011"/>
          <a:ext cx="13206273" cy="3779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92102">
                  <a:extLst>
                    <a:ext uri="{9D8B030D-6E8A-4147-A177-3AD203B41FA5}">
                      <a16:colId xmlns:a16="http://schemas.microsoft.com/office/drawing/2014/main" val="1647992092"/>
                    </a:ext>
                  </a:extLst>
                </a:gridCol>
                <a:gridCol w="2157896">
                  <a:extLst>
                    <a:ext uri="{9D8B030D-6E8A-4147-A177-3AD203B41FA5}">
                      <a16:colId xmlns:a16="http://schemas.microsoft.com/office/drawing/2014/main" val="2451185451"/>
                    </a:ext>
                  </a:extLst>
                </a:gridCol>
                <a:gridCol w="2189227">
                  <a:extLst>
                    <a:ext uri="{9D8B030D-6E8A-4147-A177-3AD203B41FA5}">
                      <a16:colId xmlns:a16="http://schemas.microsoft.com/office/drawing/2014/main" val="2043747187"/>
                    </a:ext>
                  </a:extLst>
                </a:gridCol>
                <a:gridCol w="2175524">
                  <a:extLst>
                    <a:ext uri="{9D8B030D-6E8A-4147-A177-3AD203B41FA5}">
                      <a16:colId xmlns:a16="http://schemas.microsoft.com/office/drawing/2014/main" val="4046966280"/>
                    </a:ext>
                  </a:extLst>
                </a:gridCol>
                <a:gridCol w="2245762">
                  <a:extLst>
                    <a:ext uri="{9D8B030D-6E8A-4147-A177-3AD203B41FA5}">
                      <a16:colId xmlns:a16="http://schemas.microsoft.com/office/drawing/2014/main" val="3246721946"/>
                    </a:ext>
                  </a:extLst>
                </a:gridCol>
                <a:gridCol w="2245762">
                  <a:extLst>
                    <a:ext uri="{9D8B030D-6E8A-4147-A177-3AD203B41FA5}">
                      <a16:colId xmlns:a16="http://schemas.microsoft.com/office/drawing/2014/main" val="373751435"/>
                    </a:ext>
                  </a:extLst>
                </a:gridCol>
              </a:tblGrid>
              <a:tr h="37792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spc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Offer</a:t>
                      </a:r>
                      <a:endParaRPr lang="en-GB" sz="1400" b="0" i="1" spc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Vegetarian</a:t>
                      </a:r>
                      <a:endParaRPr kumimoji="0" lang="en-GB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Starchy Side</a:t>
                      </a:r>
                      <a:endParaRPr kumimoji="0" lang="en-GB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Veggie Sides</a:t>
                      </a:r>
                      <a:endParaRPr kumimoji="0" lang="en-GB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Desserts</a:t>
                      </a:r>
                      <a:endParaRPr kumimoji="0" lang="en-GB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Available Everyday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8268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E21FA45-AD4B-4BDF-A483-C44B6129F75C}"/>
              </a:ext>
            </a:extLst>
          </p:cNvPr>
          <p:cNvGraphicFramePr>
            <a:graphicFrameLocks noGrp="1"/>
          </p:cNvGraphicFramePr>
          <p:nvPr/>
        </p:nvGraphicFramePr>
        <p:xfrm>
          <a:off x="671019" y="1927224"/>
          <a:ext cx="558160" cy="7294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160">
                  <a:extLst>
                    <a:ext uri="{9D8B030D-6E8A-4147-A177-3AD203B41FA5}">
                      <a16:colId xmlns:a16="http://schemas.microsoft.com/office/drawing/2014/main" val="2586974326"/>
                    </a:ext>
                  </a:extLst>
                </a:gridCol>
              </a:tblGrid>
              <a:tr h="145891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4600303"/>
                  </a:ext>
                </a:extLst>
              </a:tr>
              <a:tr h="145891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049954"/>
                  </a:ext>
                </a:extLst>
              </a:tr>
              <a:tr h="145891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655994"/>
                  </a:ext>
                </a:extLst>
              </a:tr>
              <a:tr h="145891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536302"/>
                  </a:ext>
                </a:extLst>
              </a:tr>
              <a:tr h="145891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72231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F522A7A-40A6-41DD-8E14-799638B91678}"/>
              </a:ext>
            </a:extLst>
          </p:cNvPr>
          <p:cNvSpPr/>
          <p:nvPr/>
        </p:nvSpPr>
        <p:spPr>
          <a:xfrm>
            <a:off x="719178" y="6247820"/>
            <a:ext cx="1375166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THEME DAY 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LOOK OUT FOR THIS WEEKS THEME MENU </a:t>
            </a:r>
          </a:p>
        </p:txBody>
      </p:sp>
    </p:spTree>
    <p:extLst>
      <p:ext uri="{BB962C8B-B14F-4D97-AF65-F5344CB8AC3E}">
        <p14:creationId xmlns:p14="http://schemas.microsoft.com/office/powerpoint/2010/main" val="2595005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ervest Document" ma:contentTypeID="0x010100B81E5CE916B8AB41B82AF3C2EED85FE900D14CBB33C964304F920608A854DAD3DE" ma:contentTypeVersion="70" ma:contentTypeDescription="" ma:contentTypeScope="" ma:versionID="bd16505692bfae39c08f3d62697e97cb">
  <xsd:schema xmlns:xsd="http://www.w3.org/2001/XMLSchema" xmlns:xs="http://www.w3.org/2001/XMLSchema" xmlns:p="http://schemas.microsoft.com/office/2006/metadata/properties" xmlns:ns3="b9f06da1-6425-4b6d-bbf4-43537df4905d" xmlns:ns4="3341504a-83c4-43dd-89f8-747e4f03b1a7" xmlns:ns5="39416824-9dd0-4fa5-b1bf-fe57bca58bb3" targetNamespace="http://schemas.microsoft.com/office/2006/metadata/properties" ma:root="true" ma:fieldsID="0f54bd5651f42f4dc799a34ba054ccf1" ns3:_="" ns4:_="" ns5:_="">
    <xsd:import namespace="b9f06da1-6425-4b6d-bbf4-43537df4905d"/>
    <xsd:import namespace="3341504a-83c4-43dd-89f8-747e4f03b1a7"/>
    <xsd:import namespace="39416824-9dd0-4fa5-b1bf-fe57bca58bb3"/>
    <xsd:element name="properties">
      <xsd:complexType>
        <xsd:sequence>
          <xsd:element name="documentManagement">
            <xsd:complexType>
              <xsd:all>
                <xsd:element ref="ns3:TaxCatchAll" minOccurs="0"/>
                <xsd:element ref="ns3:TaxKeywordTaxHTField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5:MediaServiceAutoKeyPoints" minOccurs="0"/>
                <xsd:element ref="ns5:MediaServiceKeyPoints" minOccurs="0"/>
                <xsd:element ref="ns5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06da1-6425-4b6d-bbf4-43537df4905d" elementFormDefault="qualified">
    <xsd:import namespace="http://schemas.microsoft.com/office/2006/documentManagement/types"/>
    <xsd:import namespace="http://schemas.microsoft.com/office/infopath/2007/PartnerControls"/>
    <xsd:element name="TaxCatchAll" ma:index="6" nillable="true" ma:displayName="Taxonomy Catch All Column" ma:hidden="true" ma:list="{6cadeaf0-7e86-4932-a34e-e74b72b63d58}" ma:internalName="TaxCatchAll" ma:showField="CatchAllData" ma:web="b9f06da1-6425-4b6d-bbf4-43537df490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41504a-83c4-43dd-89f8-747e4f03b1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416824-9dd0-4fa5-b1bf-fe57bca58bb3" elementFormDefault="qualified">
    <xsd:import namespace="http://schemas.microsoft.com/office/2006/documentManagement/types"/>
    <xsd:import namespace="http://schemas.microsoft.com/office/infopath/2007/PartnerControls"/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b9f06da1-6425-4b6d-bbf4-43537df4905d">
      <Terms xmlns="http://schemas.microsoft.com/office/infopath/2007/PartnerControls"/>
    </TaxKeywordTaxHTField>
    <TaxCatchAll xmlns="b9f06da1-6425-4b6d-bbf4-43537df4905d"/>
  </documentManagement>
</p:properties>
</file>

<file path=customXml/itemProps1.xml><?xml version="1.0" encoding="utf-8"?>
<ds:datastoreItem xmlns:ds="http://schemas.openxmlformats.org/officeDocument/2006/customXml" ds:itemID="{F2D3D301-E27E-41C2-84F7-8FB26A62C3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27E368-F7CF-4A7B-A7C0-BD4DE0E8EF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f06da1-6425-4b6d-bbf4-43537df4905d"/>
    <ds:schemaRef ds:uri="3341504a-83c4-43dd-89f8-747e4f03b1a7"/>
    <ds:schemaRef ds:uri="39416824-9dd0-4fa5-b1bf-fe57bca58b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69ADAC-17EC-4DFF-9570-D27ED1BA4411}">
  <ds:schemaRefs>
    <ds:schemaRef ds:uri="http://purl.org/dc/terms/"/>
    <ds:schemaRef ds:uri="http://schemas.microsoft.com/office/2006/documentManagement/types"/>
    <ds:schemaRef ds:uri="b9f06da1-6425-4b6d-bbf4-43537df4905d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39416824-9dd0-4fa5-b1bf-fe57bca58bb3"/>
    <ds:schemaRef ds:uri="3341504a-83c4-43dd-89f8-747e4f03b1a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6396</TotalTime>
  <Words>493</Words>
  <Application>Microsoft Office PowerPoint</Application>
  <PresentationFormat>Custom</PresentationFormat>
  <Paragraphs>249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Emberton</dc:creator>
  <cp:lastModifiedBy>Wilfred Owen.school</cp:lastModifiedBy>
  <cp:revision>49</cp:revision>
  <cp:lastPrinted>2022-05-02T19:41:58Z</cp:lastPrinted>
  <dcterms:created xsi:type="dcterms:W3CDTF">2021-06-15T14:23:32Z</dcterms:created>
  <dcterms:modified xsi:type="dcterms:W3CDTF">2022-10-20T12:22:47Z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0x010100B81E5CE916B8AB41B82AF3C2EED85FE900D14CBB33C964304F920608A854DAD3DE</vt:lpwstr>
  </property>
  <property fmtid="{D5CDD505-2E9C-101B-9397-08002B2CF9AE}" pid="3" name="TaxKeyword">
    <vt:lpwstr/>
  </property>
</Properties>
</file>