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7" r:id="rId2"/>
    <p:sldId id="256" r:id="rId3"/>
    <p:sldId id="286" r:id="rId4"/>
    <p:sldId id="273" r:id="rId5"/>
    <p:sldId id="276" r:id="rId6"/>
    <p:sldId id="283" r:id="rId7"/>
    <p:sldId id="265" r:id="rId8"/>
    <p:sldId id="282" r:id="rId9"/>
    <p:sldId id="261" r:id="rId10"/>
    <p:sldId id="270" r:id="rId11"/>
    <p:sldId id="279" r:id="rId12"/>
    <p:sldId id="280" r:id="rId13"/>
    <p:sldId id="281" r:id="rId14"/>
    <p:sldId id="284"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2868"/>
    <a:srgbClr val="0072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79563" autoAdjust="0"/>
  </p:normalViewPr>
  <p:slideViewPr>
    <p:cSldViewPr>
      <p:cViewPr varScale="1">
        <p:scale>
          <a:sx n="72" d="100"/>
          <a:sy n="72" d="100"/>
        </p:scale>
        <p:origin x="149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F1EB02-FCA0-40DC-B2E1-401D44215952}" type="datetimeFigureOut">
              <a:rPr lang="en-GB" smtClean="0"/>
              <a:t>20/05/2022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CAFF65-C68B-4E6A-B88E-8DE55DF09A63}" type="slidenum">
              <a:rPr lang="en-GB" smtClean="0"/>
              <a:t>‹#›</a:t>
            </a:fld>
            <a:endParaRPr lang="en-GB"/>
          </a:p>
        </p:txBody>
      </p:sp>
    </p:spTree>
    <p:extLst>
      <p:ext uri="{BB962C8B-B14F-4D97-AF65-F5344CB8AC3E}">
        <p14:creationId xmlns:p14="http://schemas.microsoft.com/office/powerpoint/2010/main" val="1876908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Initial slide. </a:t>
            </a:r>
            <a:r>
              <a:rPr lang="en-US" baseline="0" dirty="0">
                <a:sym typeface="Wingdings" panose="05000000000000000000" pitchFamily="2" charset="2"/>
              </a:rPr>
              <a:t></a:t>
            </a:r>
          </a:p>
          <a:p>
            <a:r>
              <a:rPr lang="en-US" baseline="0" dirty="0">
                <a:sym typeface="Wingdings" panose="05000000000000000000" pitchFamily="2" charset="2"/>
              </a:rPr>
              <a:t>Hello and welcome. </a:t>
            </a:r>
            <a:endParaRPr lang="en-US" baseline="0" dirty="0"/>
          </a:p>
          <a:p>
            <a:endParaRPr lang="en-GB" baseline="0" dirty="0"/>
          </a:p>
        </p:txBody>
      </p:sp>
      <p:sp>
        <p:nvSpPr>
          <p:cNvPr id="4" name="Slide Number Placeholder 3"/>
          <p:cNvSpPr>
            <a:spLocks noGrp="1"/>
          </p:cNvSpPr>
          <p:nvPr>
            <p:ph type="sldNum" sz="quarter" idx="10"/>
          </p:nvPr>
        </p:nvSpPr>
        <p:spPr/>
        <p:txBody>
          <a:bodyPr/>
          <a:lstStyle/>
          <a:p>
            <a:fld id="{B5CAFF65-C68B-4E6A-B88E-8DE55DF09A63}" type="slidenum">
              <a:rPr lang="en-GB" smtClean="0"/>
              <a:t>1</a:t>
            </a:fld>
            <a:endParaRPr lang="en-GB"/>
          </a:p>
        </p:txBody>
      </p:sp>
    </p:spTree>
    <p:extLst>
      <p:ext uri="{BB962C8B-B14F-4D97-AF65-F5344CB8AC3E}">
        <p14:creationId xmlns:p14="http://schemas.microsoft.com/office/powerpoint/2010/main" val="943686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SCRIPT:</a:t>
            </a:r>
          </a:p>
          <a:p>
            <a:r>
              <a:rPr lang="en-GB" dirty="0"/>
              <a:t>3.The third one is lets be generous – here are some ways that you can do this:</a:t>
            </a:r>
          </a:p>
          <a:p>
            <a:r>
              <a:rPr lang="en-GB" dirty="0"/>
              <a:t> - Be there for others,</a:t>
            </a:r>
          </a:p>
          <a:p>
            <a:r>
              <a:rPr lang="en-GB" dirty="0"/>
              <a:t> - Say thankyou,</a:t>
            </a:r>
          </a:p>
          <a:p>
            <a:r>
              <a:rPr lang="en-GB" dirty="0"/>
              <a:t> - Care for animals,</a:t>
            </a:r>
          </a:p>
          <a:p>
            <a:r>
              <a:rPr lang="en-GB" dirty="0"/>
              <a:t> - Lend a hand,</a:t>
            </a:r>
          </a:p>
          <a:p>
            <a:r>
              <a:rPr lang="en-GB" dirty="0"/>
              <a:t> - Chat to a friend.</a:t>
            </a:r>
          </a:p>
          <a:p>
            <a:r>
              <a:rPr lang="en-GB" baseline="0" dirty="0"/>
              <a:t>When we are kind and generous to others we also help ourselves to feel good too.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fld id="{B5CAFF65-C68B-4E6A-B88E-8DE55DF09A63}" type="slidenum">
              <a:rPr lang="en-GB" smtClean="0"/>
              <a:t>10</a:t>
            </a:fld>
            <a:endParaRPr lang="en-GB"/>
          </a:p>
        </p:txBody>
      </p:sp>
    </p:spTree>
    <p:extLst>
      <p:ext uri="{BB962C8B-B14F-4D97-AF65-F5344CB8AC3E}">
        <p14:creationId xmlns:p14="http://schemas.microsoft.com/office/powerpoint/2010/main" val="45336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SCRIPT:</a:t>
            </a:r>
          </a:p>
          <a:p>
            <a:r>
              <a:rPr lang="en-GB" dirty="0"/>
              <a:t>4. The fourth one is ’lets be interested’.</a:t>
            </a:r>
          </a:p>
          <a:p>
            <a:r>
              <a:rPr lang="en-GB" dirty="0"/>
              <a:t>It is really good to find new interests and try new things, but it is much easier to do things that you enjoy. </a:t>
            </a:r>
            <a:endParaRPr lang="en-GB" baseline="0" dirty="0"/>
          </a:p>
          <a:p>
            <a:r>
              <a:rPr lang="en-GB" baseline="0" dirty="0"/>
              <a:t>When you do something new it can also help you make new friends.</a:t>
            </a:r>
          </a:p>
          <a:p>
            <a:r>
              <a:rPr lang="en-GB" baseline="0" dirty="0"/>
              <a:t>When we enjoy doing new things it helps keep our minds healthy.</a:t>
            </a:r>
          </a:p>
          <a:p>
            <a:r>
              <a:rPr lang="en-GB" baseline="0" dirty="0"/>
              <a:t>You can see the children in these pictures are doing different things such as playing in the garden, cooking, and </a:t>
            </a:r>
            <a:r>
              <a:rPr lang="en-GB" baseline="0" dirty="0" err="1"/>
              <a:t>paInting</a:t>
            </a:r>
            <a:r>
              <a:rPr lang="en-GB" baseline="0" dirty="0"/>
              <a:t> some lovely pictures.</a:t>
            </a:r>
          </a:p>
          <a:p>
            <a:endParaRPr lang="en-GB" baseline="0" dirty="0"/>
          </a:p>
          <a:p>
            <a:endParaRPr lang="en-GB" baseline="0" dirty="0"/>
          </a:p>
          <a:p>
            <a:r>
              <a:rPr lang="en-GB" baseline="0" dirty="0"/>
              <a:t>Teacher suggestion:</a:t>
            </a:r>
          </a:p>
          <a:p>
            <a:r>
              <a:rPr lang="en-GB" baseline="0" dirty="0"/>
              <a:t>What do you like doing ?</a:t>
            </a:r>
          </a:p>
          <a:p>
            <a:r>
              <a:rPr lang="en-GB" baseline="0" dirty="0"/>
              <a:t>Is there anything that you would like to try to do that’s new?</a:t>
            </a:r>
            <a:endParaRPr lang="en-GB" dirty="0"/>
          </a:p>
        </p:txBody>
      </p:sp>
      <p:sp>
        <p:nvSpPr>
          <p:cNvPr id="4" name="Slide Number Placeholder 3"/>
          <p:cNvSpPr>
            <a:spLocks noGrp="1"/>
          </p:cNvSpPr>
          <p:nvPr>
            <p:ph type="sldNum" sz="quarter" idx="10"/>
          </p:nvPr>
        </p:nvSpPr>
        <p:spPr/>
        <p:txBody>
          <a:bodyPr/>
          <a:lstStyle/>
          <a:p>
            <a:fld id="{B5CAFF65-C68B-4E6A-B88E-8DE55DF09A63}" type="slidenum">
              <a:rPr lang="en-GB" smtClean="0"/>
              <a:t>11</a:t>
            </a:fld>
            <a:endParaRPr lang="en-GB"/>
          </a:p>
        </p:txBody>
      </p:sp>
    </p:spTree>
    <p:extLst>
      <p:ext uri="{BB962C8B-B14F-4D97-AF65-F5344CB8AC3E}">
        <p14:creationId xmlns:p14="http://schemas.microsoft.com/office/powerpoint/2010/main" val="3748347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SCRIPT:</a:t>
            </a:r>
          </a:p>
          <a:p>
            <a:r>
              <a:rPr lang="en-GB" dirty="0"/>
              <a:t>5. The fifth one is ‘lets be connected’ </a:t>
            </a:r>
          </a:p>
          <a:p>
            <a:r>
              <a:rPr lang="en-GB" dirty="0"/>
              <a:t>When we connect with other people such as our family, our friends, our teachers in a positive way, it can help us to feel better.</a:t>
            </a:r>
          </a:p>
          <a:p>
            <a:r>
              <a:rPr lang="en-GB" baseline="0" dirty="0"/>
              <a:t>The children playing in this picture are all superheroes just like you. </a:t>
            </a:r>
          </a:p>
          <a:p>
            <a:r>
              <a:rPr lang="en-GB" baseline="0" dirty="0"/>
              <a:t>Some things we can do that help us connect,  are things like taking turns, sharing, being friendly, saying hello, and smiling at others.</a:t>
            </a:r>
          </a:p>
          <a:p>
            <a:endParaRPr lang="en-GB" baseline="0" dirty="0"/>
          </a:p>
          <a:p>
            <a:r>
              <a:rPr lang="en-GB" baseline="0" dirty="0"/>
              <a:t>Sometimes making friends is not always easy for everyone,  but we can get help , learn how to do this and show each other.</a:t>
            </a:r>
            <a:endParaRPr lang="en-GB" dirty="0"/>
          </a:p>
        </p:txBody>
      </p:sp>
      <p:sp>
        <p:nvSpPr>
          <p:cNvPr id="4" name="Slide Number Placeholder 3"/>
          <p:cNvSpPr>
            <a:spLocks noGrp="1"/>
          </p:cNvSpPr>
          <p:nvPr>
            <p:ph type="sldNum" sz="quarter" idx="10"/>
          </p:nvPr>
        </p:nvSpPr>
        <p:spPr/>
        <p:txBody>
          <a:bodyPr/>
          <a:lstStyle/>
          <a:p>
            <a:fld id="{B5CAFF65-C68B-4E6A-B88E-8DE55DF09A63}" type="slidenum">
              <a:rPr lang="en-GB" smtClean="0"/>
              <a:t>12</a:t>
            </a:fld>
            <a:endParaRPr lang="en-GB"/>
          </a:p>
        </p:txBody>
      </p:sp>
    </p:spTree>
    <p:extLst>
      <p:ext uri="{BB962C8B-B14F-4D97-AF65-F5344CB8AC3E}">
        <p14:creationId xmlns:p14="http://schemas.microsoft.com/office/powerpoint/2010/main" val="4288164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SCRIPT:</a:t>
            </a:r>
          </a:p>
          <a:p>
            <a:r>
              <a:rPr lang="en-GB" dirty="0"/>
              <a:t>We think that you are all amazing ! </a:t>
            </a:r>
          </a:p>
          <a:p>
            <a:r>
              <a:rPr lang="en-GB" dirty="0"/>
              <a:t>Remember </a:t>
            </a:r>
            <a:r>
              <a:rPr lang="en-GB" baseline="0" dirty="0"/>
              <a:t>that the ‘</a:t>
            </a:r>
            <a:r>
              <a:rPr lang="en-GB" b="1" baseline="0" dirty="0"/>
              <a:t>5 Ways to Wellbeing’</a:t>
            </a:r>
            <a:r>
              <a:rPr lang="en-GB" baseline="0" dirty="0"/>
              <a:t>  are </a:t>
            </a:r>
          </a:p>
          <a:p>
            <a:r>
              <a:rPr lang="en-GB" b="1" baseline="0" dirty="0"/>
              <a:t>Being Mindful.</a:t>
            </a:r>
          </a:p>
          <a:p>
            <a:r>
              <a:rPr lang="en-GB" b="1" baseline="0" dirty="0"/>
              <a:t>Getting Active</a:t>
            </a:r>
          </a:p>
          <a:p>
            <a:r>
              <a:rPr lang="en-GB" b="1" baseline="0" dirty="0"/>
              <a:t>Being Generous</a:t>
            </a:r>
          </a:p>
          <a:p>
            <a:r>
              <a:rPr lang="en-GB" b="1" baseline="0" dirty="0"/>
              <a:t>Interested</a:t>
            </a:r>
          </a:p>
          <a:p>
            <a:r>
              <a:rPr lang="en-GB" b="1" baseline="0" dirty="0"/>
              <a:t>Getting Connected</a:t>
            </a:r>
          </a:p>
          <a:p>
            <a:r>
              <a:rPr lang="en-GB" baseline="0" dirty="0"/>
              <a:t>and if we can do these things regularly we are looking after ourselves and each other.</a:t>
            </a:r>
          </a:p>
          <a:p>
            <a:endParaRPr lang="en-GB" baseline="0" dirty="0"/>
          </a:p>
          <a:p>
            <a:r>
              <a:rPr lang="en-GB" b="1" baseline="0" dirty="0"/>
              <a:t>Play: Example to use for whole group  - Lets dance! Video clip. </a:t>
            </a:r>
          </a:p>
          <a:p>
            <a:endParaRPr lang="en-GB" b="1" baseline="0" dirty="0"/>
          </a:p>
          <a:p>
            <a:r>
              <a:rPr lang="en-GB" b="1" baseline="0" dirty="0"/>
              <a:t>https://www.youtube.com/watch?app=desktop&amp;v=hRq2iFDJ-98. </a:t>
            </a:r>
          </a:p>
        </p:txBody>
      </p:sp>
      <p:sp>
        <p:nvSpPr>
          <p:cNvPr id="4" name="Slide Number Placeholder 3"/>
          <p:cNvSpPr>
            <a:spLocks noGrp="1"/>
          </p:cNvSpPr>
          <p:nvPr>
            <p:ph type="sldNum" sz="quarter" idx="10"/>
          </p:nvPr>
        </p:nvSpPr>
        <p:spPr/>
        <p:txBody>
          <a:bodyPr/>
          <a:lstStyle/>
          <a:p>
            <a:fld id="{B5CAFF65-C68B-4E6A-B88E-8DE55DF09A63}" type="slidenum">
              <a:rPr lang="en-GB" smtClean="0"/>
              <a:t>13</a:t>
            </a:fld>
            <a:endParaRPr lang="en-GB"/>
          </a:p>
        </p:txBody>
      </p:sp>
    </p:spTree>
    <p:extLst>
      <p:ext uri="{BB962C8B-B14F-4D97-AF65-F5344CB8AC3E}">
        <p14:creationId xmlns:p14="http://schemas.microsoft.com/office/powerpoint/2010/main" val="1676965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a:t>
            </a:r>
            <a:r>
              <a:rPr lang="en-GB" baseline="0" dirty="0"/>
              <a:t> you for listening </a:t>
            </a:r>
            <a:r>
              <a:rPr lang="en-GB" baseline="0" dirty="0">
                <a:sym typeface="Wingdings" panose="05000000000000000000" pitchFamily="2" charset="2"/>
              </a:rPr>
              <a:t></a:t>
            </a:r>
            <a:endParaRPr lang="en-GB" dirty="0"/>
          </a:p>
        </p:txBody>
      </p:sp>
      <p:sp>
        <p:nvSpPr>
          <p:cNvPr id="4" name="Slide Number Placeholder 3"/>
          <p:cNvSpPr>
            <a:spLocks noGrp="1"/>
          </p:cNvSpPr>
          <p:nvPr>
            <p:ph type="sldNum" sz="quarter" idx="10"/>
          </p:nvPr>
        </p:nvSpPr>
        <p:spPr/>
        <p:txBody>
          <a:bodyPr/>
          <a:lstStyle/>
          <a:p>
            <a:fld id="{B5CAFF65-C68B-4E6A-B88E-8DE55DF09A63}" type="slidenum">
              <a:rPr lang="en-GB" smtClean="0"/>
              <a:t>14</a:t>
            </a:fld>
            <a:endParaRPr lang="en-GB"/>
          </a:p>
        </p:txBody>
      </p:sp>
    </p:spTree>
    <p:extLst>
      <p:ext uri="{BB962C8B-B14F-4D97-AF65-F5344CB8AC3E}">
        <p14:creationId xmlns:p14="http://schemas.microsoft.com/office/powerpoint/2010/main" val="4019207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suggestion</a:t>
            </a:r>
          </a:p>
          <a:p>
            <a:r>
              <a:rPr lang="en-GB" dirty="0"/>
              <a:t>Parents/ teachers – these are ideas that you could use too: -</a:t>
            </a:r>
          </a:p>
          <a:p>
            <a:r>
              <a:rPr lang="en-GB" dirty="0"/>
              <a:t>Worry box, </a:t>
            </a:r>
          </a:p>
          <a:p>
            <a:r>
              <a:rPr lang="en-GB" dirty="0"/>
              <a:t>Looking after yourself box for the class (Emotional health first aid kit)  </a:t>
            </a:r>
          </a:p>
          <a:p>
            <a:r>
              <a:rPr lang="en-GB" dirty="0"/>
              <a:t>Teddy bears picnic idea/ </a:t>
            </a:r>
            <a:r>
              <a:rPr lang="en-GB"/>
              <a:t>get together </a:t>
            </a:r>
            <a:r>
              <a:rPr lang="en-GB" dirty="0"/>
              <a:t>(Transitional objects to help children feel secure such as teddy from home)</a:t>
            </a:r>
          </a:p>
          <a:p>
            <a:r>
              <a:rPr lang="en-GB" dirty="0"/>
              <a:t>Regular mindfulness mini sessions</a:t>
            </a:r>
          </a:p>
          <a:p>
            <a:r>
              <a:rPr lang="en-GB" dirty="0"/>
              <a:t>Daily ‘mile’ or fun exercise session.</a:t>
            </a:r>
          </a:p>
        </p:txBody>
      </p:sp>
      <p:sp>
        <p:nvSpPr>
          <p:cNvPr id="4" name="Slide Number Placeholder 3"/>
          <p:cNvSpPr>
            <a:spLocks noGrp="1"/>
          </p:cNvSpPr>
          <p:nvPr>
            <p:ph type="sldNum" sz="quarter" idx="5"/>
          </p:nvPr>
        </p:nvSpPr>
        <p:spPr/>
        <p:txBody>
          <a:bodyPr/>
          <a:lstStyle/>
          <a:p>
            <a:fld id="{B5CAFF65-C68B-4E6A-B88E-8DE55DF09A63}" type="slidenum">
              <a:rPr lang="en-GB" smtClean="0"/>
              <a:t>15</a:t>
            </a:fld>
            <a:endParaRPr lang="en-GB"/>
          </a:p>
        </p:txBody>
      </p:sp>
    </p:spTree>
    <p:extLst>
      <p:ext uri="{BB962C8B-B14F-4D97-AF65-F5344CB8AC3E}">
        <p14:creationId xmlns:p14="http://schemas.microsoft.com/office/powerpoint/2010/main" val="1021418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the Public Health School Nursing Team, how we are part of the NHS and work with children 0-19 (up to 25 SEND) years of age. </a:t>
            </a:r>
          </a:p>
          <a:p>
            <a:r>
              <a:rPr lang="en-GB" baseline="0" dirty="0"/>
              <a:t>Explain this PowerPoint is aimed primarily at Primary School Children aged 5-11 years, this can be used for other children who may have special or learning needs. </a:t>
            </a:r>
          </a:p>
          <a:p>
            <a:endParaRPr lang="en-GB" u="sng" baseline="0" dirty="0"/>
          </a:p>
          <a:p>
            <a:endParaRPr lang="en-GB" u="sng" baseline="0" dirty="0"/>
          </a:p>
          <a:p>
            <a:r>
              <a:rPr lang="en-GB" b="1" u="none" baseline="0" dirty="0"/>
              <a:t>SCRIPT :</a:t>
            </a:r>
          </a:p>
          <a:p>
            <a:r>
              <a:rPr lang="en-GB" u="none" baseline="0" dirty="0"/>
              <a:t>This is  a presentation about emotional health and wellbeing for children, brought together by the Shropshire public health school nursing service, who work for the NHS.</a:t>
            </a:r>
          </a:p>
          <a:p>
            <a:r>
              <a:rPr lang="en-GB" u="sng" baseline="0" dirty="0"/>
              <a:t> </a:t>
            </a:r>
            <a:endParaRPr lang="en-GB" u="sng" dirty="0"/>
          </a:p>
        </p:txBody>
      </p:sp>
      <p:sp>
        <p:nvSpPr>
          <p:cNvPr id="4" name="Slide Number Placeholder 3"/>
          <p:cNvSpPr>
            <a:spLocks noGrp="1"/>
          </p:cNvSpPr>
          <p:nvPr>
            <p:ph type="sldNum" sz="quarter" idx="5"/>
          </p:nvPr>
        </p:nvSpPr>
        <p:spPr/>
        <p:txBody>
          <a:bodyPr/>
          <a:lstStyle/>
          <a:p>
            <a:fld id="{B5CAFF65-C68B-4E6A-B88E-8DE55DF09A63}" type="slidenum">
              <a:rPr lang="en-GB" smtClean="0"/>
              <a:t>2</a:t>
            </a:fld>
            <a:endParaRPr lang="en-GB"/>
          </a:p>
        </p:txBody>
      </p:sp>
    </p:spTree>
    <p:extLst>
      <p:ext uri="{BB962C8B-B14F-4D97-AF65-F5344CB8AC3E}">
        <p14:creationId xmlns:p14="http://schemas.microsoft.com/office/powerpoint/2010/main" val="406402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SCRIPT</a:t>
            </a:r>
          </a:p>
          <a:p>
            <a:r>
              <a:rPr lang="en-US" dirty="0"/>
              <a:t>Our lives have been have very different because of COVID-19, there have been lots of changes</a:t>
            </a:r>
            <a:r>
              <a:rPr lang="en-US" baseline="0" dirty="0"/>
              <a:t> around the world.</a:t>
            </a:r>
            <a:endParaRPr lang="en-US" dirty="0"/>
          </a:p>
          <a:p>
            <a:r>
              <a:rPr lang="en-US" dirty="0"/>
              <a:t>It is positive that the COVID-19 vaccine is being rolled out by the National</a:t>
            </a:r>
            <a:r>
              <a:rPr lang="en-US" baseline="0" dirty="0"/>
              <a:t> Health Service</a:t>
            </a:r>
            <a:r>
              <a:rPr lang="en-US" dirty="0"/>
              <a:t> (NHS)</a:t>
            </a:r>
            <a:r>
              <a:rPr lang="en-US" baseline="0" dirty="0"/>
              <a:t> in the UK and many people have had the vaccine now which helps protect all of us.</a:t>
            </a:r>
            <a:endParaRPr lang="en-US" b="1" i="1" u="sng" baseline="0" dirty="0"/>
          </a:p>
          <a:p>
            <a:endParaRPr lang="en-US" b="1" i="1" u="sng" baseline="0" dirty="0"/>
          </a:p>
          <a:p>
            <a:r>
              <a:rPr lang="en-US" b="1" i="1" u="sng" baseline="0" dirty="0"/>
              <a:t> </a:t>
            </a:r>
          </a:p>
          <a:p>
            <a:endParaRPr lang="en-US" b="1" i="1" u="sng" baseline="0" dirty="0"/>
          </a:p>
        </p:txBody>
      </p:sp>
      <p:sp>
        <p:nvSpPr>
          <p:cNvPr id="4" name="Slide Number Placeholder 3"/>
          <p:cNvSpPr>
            <a:spLocks noGrp="1"/>
          </p:cNvSpPr>
          <p:nvPr>
            <p:ph type="sldNum" sz="quarter" idx="10"/>
          </p:nvPr>
        </p:nvSpPr>
        <p:spPr/>
        <p:txBody>
          <a:bodyPr/>
          <a:lstStyle/>
          <a:p>
            <a:fld id="{B5CAFF65-C68B-4E6A-B88E-8DE55DF09A63}" type="slidenum">
              <a:rPr lang="en-GB" smtClean="0"/>
              <a:t>3</a:t>
            </a:fld>
            <a:endParaRPr lang="en-GB"/>
          </a:p>
        </p:txBody>
      </p:sp>
    </p:spTree>
    <p:extLst>
      <p:ext uri="{BB962C8B-B14F-4D97-AF65-F5344CB8AC3E}">
        <p14:creationId xmlns:p14="http://schemas.microsoft.com/office/powerpoint/2010/main" val="1705013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SCRIPT:</a:t>
            </a:r>
          </a:p>
          <a:p>
            <a:endParaRPr lang="en-GB" baseline="0" dirty="0"/>
          </a:p>
          <a:p>
            <a:r>
              <a:rPr lang="en-GB" baseline="0" dirty="0"/>
              <a:t>Because of COVID 19 many things we know about have changed, such as :-</a:t>
            </a:r>
          </a:p>
          <a:p>
            <a:r>
              <a:rPr lang="en-GB" baseline="0" dirty="0"/>
              <a:t>- Staying at home when we need to, perhaps missing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Missing your family and friends when you have to isolate,</a:t>
            </a:r>
          </a:p>
          <a:p>
            <a:pPr marL="0" indent="0">
              <a:buFontTx/>
              <a:buNone/>
            </a:pPr>
            <a:r>
              <a:rPr lang="en-GB" baseline="0" dirty="0"/>
              <a:t>- Also you may know someone that has been unwell or went to hospital because of COVID19</a:t>
            </a:r>
          </a:p>
          <a:p>
            <a:pPr marL="0" indent="0">
              <a:buFontTx/>
              <a:buNone/>
            </a:pPr>
            <a:endParaRPr lang="en-GB" baseline="0" dirty="0"/>
          </a:p>
          <a:p>
            <a:pPr marL="171450" indent="-171450">
              <a:buFontTx/>
              <a:buChar char="-"/>
            </a:pPr>
            <a:r>
              <a:rPr lang="en-GB" baseline="0" dirty="0"/>
              <a:t>To help everyone we have had to learn to wash our hands much more, and follow the rules of hands, face, space to make things safer for everyone.</a:t>
            </a:r>
            <a:r>
              <a:rPr lang="en-US" baseline="0" dirty="0"/>
              <a:t> </a:t>
            </a:r>
          </a:p>
          <a:p>
            <a:pPr marL="171450" indent="-171450">
              <a:buFontTx/>
              <a:buChar char="-"/>
            </a:pPr>
            <a:endParaRPr lang="en-GB" baseline="0" dirty="0"/>
          </a:p>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B5CAFF65-C68B-4E6A-B88E-8DE55DF09A63}" type="slidenum">
              <a:rPr lang="en-GB" smtClean="0"/>
              <a:t>4</a:t>
            </a:fld>
            <a:endParaRPr lang="en-GB"/>
          </a:p>
        </p:txBody>
      </p:sp>
    </p:spTree>
    <p:extLst>
      <p:ext uri="{BB962C8B-B14F-4D97-AF65-F5344CB8AC3E}">
        <p14:creationId xmlns:p14="http://schemas.microsoft.com/office/powerpoint/2010/main" val="86200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SCRIPT:</a:t>
            </a:r>
          </a:p>
          <a:p>
            <a:endParaRPr lang="en-GB" baseline="0" dirty="0"/>
          </a:p>
          <a:p>
            <a:r>
              <a:rPr lang="en-GB" baseline="0" dirty="0"/>
              <a:t>Covid-19 has also made us feel different in lots of ways</a:t>
            </a:r>
          </a:p>
          <a:p>
            <a:r>
              <a:rPr lang="en-GB" baseline="0" dirty="0"/>
              <a:t>These children show some of the feelings we may have had – can you see them?  - Happy, sad, frightened, not sure, excited, really cross, super scared, confused. </a:t>
            </a:r>
          </a:p>
          <a:p>
            <a:endParaRPr lang="en-GB" baseline="0" dirty="0"/>
          </a:p>
          <a:p>
            <a:endParaRPr lang="en-GB" baseline="0" dirty="0"/>
          </a:p>
          <a:p>
            <a:endParaRPr lang="en-GB" baseline="0" dirty="0"/>
          </a:p>
          <a:p>
            <a:endParaRPr lang="en-GB" i="1" u="sng" baseline="0" dirty="0"/>
          </a:p>
        </p:txBody>
      </p:sp>
      <p:sp>
        <p:nvSpPr>
          <p:cNvPr id="4" name="Slide Number Placeholder 3"/>
          <p:cNvSpPr>
            <a:spLocks noGrp="1"/>
          </p:cNvSpPr>
          <p:nvPr>
            <p:ph type="sldNum" sz="quarter" idx="10"/>
          </p:nvPr>
        </p:nvSpPr>
        <p:spPr/>
        <p:txBody>
          <a:bodyPr/>
          <a:lstStyle/>
          <a:p>
            <a:fld id="{B5CAFF65-C68B-4E6A-B88E-8DE55DF09A63}" type="slidenum">
              <a:rPr lang="en-GB" smtClean="0"/>
              <a:t>5</a:t>
            </a:fld>
            <a:endParaRPr lang="en-GB"/>
          </a:p>
        </p:txBody>
      </p:sp>
    </p:spTree>
    <p:extLst>
      <p:ext uri="{BB962C8B-B14F-4D97-AF65-F5344CB8AC3E}">
        <p14:creationId xmlns:p14="http://schemas.microsoft.com/office/powerpoint/2010/main" val="321803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a:p>
            <a:r>
              <a:rPr lang="en-GB" b="1" dirty="0"/>
              <a:t>SCRIPT:</a:t>
            </a:r>
          </a:p>
          <a:p>
            <a:r>
              <a:rPr lang="en-GB" dirty="0"/>
              <a:t>If covid 19 has been making us feel sad, worried , frightened or upset , a good way that we can help ourselves to feel better is to use the 5 ways to wellbeing.</a:t>
            </a:r>
          </a:p>
          <a:p>
            <a:r>
              <a:rPr lang="en-GB" dirty="0"/>
              <a:t>We have used a hand here to remind you about handwashing.</a:t>
            </a:r>
          </a:p>
        </p:txBody>
      </p:sp>
      <p:sp>
        <p:nvSpPr>
          <p:cNvPr id="4" name="Slide Number Placeholder 3"/>
          <p:cNvSpPr>
            <a:spLocks noGrp="1"/>
          </p:cNvSpPr>
          <p:nvPr>
            <p:ph type="sldNum" sz="quarter" idx="10"/>
          </p:nvPr>
        </p:nvSpPr>
        <p:spPr/>
        <p:txBody>
          <a:bodyPr/>
          <a:lstStyle/>
          <a:p>
            <a:fld id="{B5CAFF65-C68B-4E6A-B88E-8DE55DF09A63}" type="slidenum">
              <a:rPr lang="en-GB" smtClean="0"/>
              <a:t>6</a:t>
            </a:fld>
            <a:endParaRPr lang="en-GB"/>
          </a:p>
        </p:txBody>
      </p:sp>
    </p:spTree>
    <p:extLst>
      <p:ext uri="{BB962C8B-B14F-4D97-AF65-F5344CB8AC3E}">
        <p14:creationId xmlns:p14="http://schemas.microsoft.com/office/powerpoint/2010/main" val="408682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SCRIPT:</a:t>
            </a:r>
          </a:p>
          <a:p>
            <a:r>
              <a:rPr lang="en-GB" baseline="0" dirty="0"/>
              <a:t>We decided to use the word MAGIC to help us remember what the 5 ways to wellbeing are.</a:t>
            </a:r>
          </a:p>
          <a:p>
            <a:r>
              <a:rPr lang="en-GB" baseline="0" dirty="0"/>
              <a:t>In this picture there are 5 stars each with a different title so lets look at them:-</a:t>
            </a:r>
          </a:p>
          <a:p>
            <a:r>
              <a:rPr lang="en-GB" b="1" baseline="0" dirty="0"/>
              <a:t>MINDFUL</a:t>
            </a:r>
          </a:p>
          <a:p>
            <a:r>
              <a:rPr lang="en-GB" b="1" baseline="0" dirty="0"/>
              <a:t>ACTIVE</a:t>
            </a:r>
          </a:p>
          <a:p>
            <a:r>
              <a:rPr lang="en-GB" b="1" baseline="0" dirty="0"/>
              <a:t>GENEROUS</a:t>
            </a:r>
          </a:p>
          <a:p>
            <a:r>
              <a:rPr lang="en-GB" b="1" baseline="0" dirty="0"/>
              <a:t>INTERESTED</a:t>
            </a:r>
          </a:p>
          <a:p>
            <a:r>
              <a:rPr lang="en-GB" b="1" baseline="0" dirty="0"/>
              <a:t>CONNECTED</a:t>
            </a:r>
            <a:endParaRPr lang="en-GB" b="1" dirty="0"/>
          </a:p>
        </p:txBody>
      </p:sp>
      <p:sp>
        <p:nvSpPr>
          <p:cNvPr id="4" name="Slide Number Placeholder 3"/>
          <p:cNvSpPr>
            <a:spLocks noGrp="1"/>
          </p:cNvSpPr>
          <p:nvPr>
            <p:ph type="sldNum" sz="quarter" idx="5"/>
          </p:nvPr>
        </p:nvSpPr>
        <p:spPr/>
        <p:txBody>
          <a:bodyPr/>
          <a:lstStyle/>
          <a:p>
            <a:fld id="{B5CAFF65-C68B-4E6A-B88E-8DE55DF09A63}" type="slidenum">
              <a:rPr lang="en-GB" smtClean="0"/>
              <a:t>7</a:t>
            </a:fld>
            <a:endParaRPr lang="en-GB"/>
          </a:p>
        </p:txBody>
      </p:sp>
    </p:spTree>
    <p:extLst>
      <p:ext uri="{BB962C8B-B14F-4D97-AF65-F5344CB8AC3E}">
        <p14:creationId xmlns:p14="http://schemas.microsoft.com/office/powerpoint/2010/main" val="3139922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a:p>
            <a:r>
              <a:rPr lang="en-GB" b="1" dirty="0"/>
              <a:t>SCRIPT:</a:t>
            </a:r>
          </a:p>
          <a:p>
            <a:r>
              <a:rPr lang="en-GB" dirty="0"/>
              <a:t>1..The first one is ‘lets be mindful’.</a:t>
            </a:r>
          </a:p>
          <a:p>
            <a:r>
              <a:rPr lang="en-GB" dirty="0"/>
              <a:t>This is about noticing and connecting with things around us inside and outside, and using our senses to help us feel better. For example we could look at the flowers, listen to the birds, cuddle your favourite toy or smell something really nice.</a:t>
            </a:r>
          </a:p>
          <a:p>
            <a:r>
              <a:rPr lang="en-GB" dirty="0"/>
              <a:t>Our five senses are seeing, touch, hearing, smelling and tasting.</a:t>
            </a:r>
          </a:p>
          <a:p>
            <a:endParaRPr lang="en-GB" dirty="0"/>
          </a:p>
          <a:p>
            <a:r>
              <a:rPr lang="en-GB" i="1" dirty="0"/>
              <a:t>( TOUCH – SENSE OF TOUCH</a:t>
            </a:r>
            <a:r>
              <a:rPr lang="en-GB" dirty="0"/>
              <a:t>) .</a:t>
            </a:r>
          </a:p>
          <a:p>
            <a:endParaRPr lang="en-GB" dirty="0"/>
          </a:p>
          <a:p>
            <a:r>
              <a:rPr lang="en-GB" dirty="0"/>
              <a:t>We could do an exercise now called the 54321 Mindfulness grounding technique teacher suggestion</a:t>
            </a:r>
          </a:p>
        </p:txBody>
      </p:sp>
      <p:sp>
        <p:nvSpPr>
          <p:cNvPr id="4" name="Slide Number Placeholder 3"/>
          <p:cNvSpPr>
            <a:spLocks noGrp="1"/>
          </p:cNvSpPr>
          <p:nvPr>
            <p:ph type="sldNum" sz="quarter" idx="10"/>
          </p:nvPr>
        </p:nvSpPr>
        <p:spPr/>
        <p:txBody>
          <a:bodyPr/>
          <a:lstStyle/>
          <a:p>
            <a:fld id="{B5CAFF65-C68B-4E6A-B88E-8DE55DF09A63}" type="slidenum">
              <a:rPr lang="en-GB" smtClean="0"/>
              <a:t>8</a:t>
            </a:fld>
            <a:endParaRPr lang="en-GB"/>
          </a:p>
        </p:txBody>
      </p:sp>
    </p:spTree>
    <p:extLst>
      <p:ext uri="{BB962C8B-B14F-4D97-AF65-F5344CB8AC3E}">
        <p14:creationId xmlns:p14="http://schemas.microsoft.com/office/powerpoint/2010/main" val="112336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r>
              <a:rPr lang="en-GB" b="1" baseline="0" dirty="0"/>
              <a:t>SCRIPT:</a:t>
            </a:r>
          </a:p>
          <a:p>
            <a:r>
              <a:rPr lang="en-GB" baseline="0" dirty="0"/>
              <a:t>2. The second one is ‘Lets be active’</a:t>
            </a:r>
          </a:p>
          <a:p>
            <a:r>
              <a:rPr lang="en-GB" baseline="0" dirty="0"/>
              <a:t>We can really help our bodies if we do at least one hour of exercise each day. When we do, our bodies release ‘happy hormones’ which help us feel good</a:t>
            </a:r>
          </a:p>
          <a:p>
            <a:r>
              <a:rPr lang="en-GB" baseline="0" dirty="0"/>
              <a:t>Exercise could be things such as walking, running, dancing, swimming, riding your bike or ball games.</a:t>
            </a:r>
          </a:p>
          <a:p>
            <a:endParaRPr lang="en-GB" baseline="0" dirty="0"/>
          </a:p>
        </p:txBody>
      </p:sp>
      <p:sp>
        <p:nvSpPr>
          <p:cNvPr id="4" name="Slide Number Placeholder 3"/>
          <p:cNvSpPr>
            <a:spLocks noGrp="1"/>
          </p:cNvSpPr>
          <p:nvPr>
            <p:ph type="sldNum" sz="quarter" idx="5"/>
          </p:nvPr>
        </p:nvSpPr>
        <p:spPr/>
        <p:txBody>
          <a:bodyPr/>
          <a:lstStyle/>
          <a:p>
            <a:fld id="{B5CAFF65-C68B-4E6A-B88E-8DE55DF09A63}" type="slidenum">
              <a:rPr lang="en-GB" smtClean="0"/>
              <a:t>9</a:t>
            </a:fld>
            <a:endParaRPr lang="en-GB"/>
          </a:p>
        </p:txBody>
      </p:sp>
    </p:spTree>
    <p:extLst>
      <p:ext uri="{BB962C8B-B14F-4D97-AF65-F5344CB8AC3E}">
        <p14:creationId xmlns:p14="http://schemas.microsoft.com/office/powerpoint/2010/main" val="3576218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
        <p:nvSpPr>
          <p:cNvPr id="7" name="Rectangle 9"/>
          <p:cNvSpPr>
            <a:spLocks noChangeArrowheads="1"/>
          </p:cNvSpPr>
          <p:nvPr userDrawn="1"/>
        </p:nvSpPr>
        <p:spPr bwMode="auto">
          <a:xfrm>
            <a:off x="0" y="0"/>
            <a:ext cx="611188" cy="6884988"/>
          </a:xfrm>
          <a:prstGeom prst="rect">
            <a:avLst/>
          </a:prstGeom>
          <a:solidFill>
            <a:srgbClr val="0072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userDrawn="1"/>
        </p:nvSpPr>
        <p:spPr bwMode="auto">
          <a:xfrm>
            <a:off x="611188" y="6408738"/>
            <a:ext cx="8532812" cy="476250"/>
          </a:xfrm>
          <a:prstGeom prst="rect">
            <a:avLst/>
          </a:prstGeom>
          <a:solidFill>
            <a:srgbClr val="0072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userDrawn="1"/>
        </p:nvSpPr>
        <p:spPr bwMode="auto">
          <a:xfrm>
            <a:off x="611188" y="0"/>
            <a:ext cx="1871662" cy="476250"/>
          </a:xfrm>
          <a:prstGeom prst="rect">
            <a:avLst/>
          </a:prstGeom>
          <a:solidFill>
            <a:srgbClr val="0072C6"/>
          </a:solidFill>
          <a:ln>
            <a:noFill/>
          </a:ln>
          <a:effectLst/>
        </p:spPr>
        <p:txBody>
          <a:bodyPr wrap="none" anchor="ctr"/>
          <a:lstStyle/>
          <a:p>
            <a:endParaRPr lang="en-US"/>
          </a:p>
        </p:txBody>
      </p:sp>
      <p:sp>
        <p:nvSpPr>
          <p:cNvPr id="10" name="Text Box 12"/>
          <p:cNvSpPr txBox="1">
            <a:spLocks noChangeArrowheads="1"/>
          </p:cNvSpPr>
          <p:nvPr userDrawn="1"/>
        </p:nvSpPr>
        <p:spPr bwMode="auto">
          <a:xfrm>
            <a:off x="3562350" y="6453188"/>
            <a:ext cx="5905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b="1" dirty="0">
                <a:solidFill>
                  <a:schemeClr val="bg1"/>
                </a:solidFill>
              </a:rPr>
              <a:t>Improving Lives In Our Communities</a:t>
            </a:r>
          </a:p>
        </p:txBody>
      </p:sp>
      <p:pic>
        <p:nvPicPr>
          <p:cNvPr id="11" name="Picture 2" descr="S:\Logos\Shropshire Community Health\Shropcom Logo V2  A4 colou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144" y="238125"/>
            <a:ext cx="2968625" cy="80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59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Tree>
    <p:extLst>
      <p:ext uri="{BB962C8B-B14F-4D97-AF65-F5344CB8AC3E}">
        <p14:creationId xmlns:p14="http://schemas.microsoft.com/office/powerpoint/2010/main" val="415181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Tree>
    <p:extLst>
      <p:ext uri="{BB962C8B-B14F-4D97-AF65-F5344CB8AC3E}">
        <p14:creationId xmlns:p14="http://schemas.microsoft.com/office/powerpoint/2010/main" val="172670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Tree>
    <p:extLst>
      <p:ext uri="{BB962C8B-B14F-4D97-AF65-F5344CB8AC3E}">
        <p14:creationId xmlns:p14="http://schemas.microsoft.com/office/powerpoint/2010/main" val="54893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Tree>
    <p:extLst>
      <p:ext uri="{BB962C8B-B14F-4D97-AF65-F5344CB8AC3E}">
        <p14:creationId xmlns:p14="http://schemas.microsoft.com/office/powerpoint/2010/main" val="897807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Tree>
    <p:extLst>
      <p:ext uri="{BB962C8B-B14F-4D97-AF65-F5344CB8AC3E}">
        <p14:creationId xmlns:p14="http://schemas.microsoft.com/office/powerpoint/2010/main" val="1192828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Tree>
    <p:extLst>
      <p:ext uri="{BB962C8B-B14F-4D97-AF65-F5344CB8AC3E}">
        <p14:creationId xmlns:p14="http://schemas.microsoft.com/office/powerpoint/2010/main" val="301216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Tree>
    <p:extLst>
      <p:ext uri="{BB962C8B-B14F-4D97-AF65-F5344CB8AC3E}">
        <p14:creationId xmlns:p14="http://schemas.microsoft.com/office/powerpoint/2010/main" val="3078959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352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Tree>
    <p:extLst>
      <p:ext uri="{BB962C8B-B14F-4D97-AF65-F5344CB8AC3E}">
        <p14:creationId xmlns:p14="http://schemas.microsoft.com/office/powerpoint/2010/main" val="112966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C58BBE5-D388-4906-91AE-9DDF1B5EB020}" type="datetimeFigureOut">
              <a:rPr lang="en-GB" smtClean="0"/>
              <a:t>20/05/2022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FDB0ABE-8721-453C-B66B-AFD69C2F5391}" type="slidenum">
              <a:rPr lang="en-GB" smtClean="0"/>
              <a:t>‹#›</a:t>
            </a:fld>
            <a:endParaRPr lang="en-GB"/>
          </a:p>
        </p:txBody>
      </p:sp>
    </p:spTree>
    <p:extLst>
      <p:ext uri="{BB962C8B-B14F-4D97-AF65-F5344CB8AC3E}">
        <p14:creationId xmlns:p14="http://schemas.microsoft.com/office/powerpoint/2010/main" val="3709042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2457" y="1042987"/>
            <a:ext cx="8229600" cy="77448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39205" y="1882775"/>
            <a:ext cx="787677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9"/>
          <p:cNvSpPr>
            <a:spLocks noChangeArrowheads="1"/>
          </p:cNvSpPr>
          <p:nvPr/>
        </p:nvSpPr>
        <p:spPr bwMode="auto">
          <a:xfrm>
            <a:off x="0" y="0"/>
            <a:ext cx="611188" cy="6884988"/>
          </a:xfrm>
          <a:prstGeom prst="rect">
            <a:avLst/>
          </a:prstGeom>
          <a:solidFill>
            <a:srgbClr val="0072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611188" y="6408738"/>
            <a:ext cx="8532812" cy="476250"/>
          </a:xfrm>
          <a:prstGeom prst="rect">
            <a:avLst/>
          </a:prstGeom>
          <a:solidFill>
            <a:srgbClr val="0072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a:off x="611188" y="0"/>
            <a:ext cx="1871662" cy="476250"/>
          </a:xfrm>
          <a:prstGeom prst="rect">
            <a:avLst/>
          </a:prstGeom>
          <a:solidFill>
            <a:srgbClr val="0072C6"/>
          </a:solidFill>
          <a:ln>
            <a:noFill/>
          </a:ln>
          <a:effectLst/>
        </p:spPr>
        <p:txBody>
          <a:bodyPr wrap="none" anchor="ctr"/>
          <a:lstStyle/>
          <a:p>
            <a:endParaRPr lang="en-US"/>
          </a:p>
        </p:txBody>
      </p:sp>
      <p:sp>
        <p:nvSpPr>
          <p:cNvPr id="10" name="Text Box 12"/>
          <p:cNvSpPr txBox="1">
            <a:spLocks noChangeArrowheads="1"/>
          </p:cNvSpPr>
          <p:nvPr/>
        </p:nvSpPr>
        <p:spPr bwMode="auto">
          <a:xfrm>
            <a:off x="3562350" y="6453188"/>
            <a:ext cx="5905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b="1" dirty="0">
                <a:solidFill>
                  <a:schemeClr val="bg1"/>
                </a:solidFill>
              </a:rPr>
              <a:t>Improving Lives In Our Communities</a:t>
            </a:r>
          </a:p>
        </p:txBody>
      </p:sp>
      <p:pic>
        <p:nvPicPr>
          <p:cNvPr id="11" name="Picture 2" descr="S:\Logos\Shropshire Community Health\Shropcom Logo V2  A4 colou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68144" y="238125"/>
            <a:ext cx="2968625" cy="80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5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png"/><Relationship Id="rId5" Type="http://schemas.openxmlformats.org/officeDocument/2006/relationships/hyperlink" Target="https://www.youtube.com/watch?v=hRq2iFDJ-98"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12" Type="http://schemas.openxmlformats.org/officeDocument/2006/relationships/hyperlink" Target="http://adinaamironesei.blogspot.com/2014/12/un-test-de-autocunoastere-inedit-bonus-film.html"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11" Type="http://schemas.openxmlformats.org/officeDocument/2006/relationships/image" Target="../media/image12.jpg"/><Relationship Id="rId5" Type="http://schemas.openxmlformats.org/officeDocument/2006/relationships/image" Target="../media/image7.jpe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825311" y="692695"/>
            <a:ext cx="7923153" cy="5091213"/>
          </a:xfrm>
        </p:spPr>
        <p:txBody>
          <a:bodyPr>
            <a:noAutofit/>
          </a:bodyPr>
          <a:lstStyle/>
          <a:p>
            <a:br>
              <a:rPr lang="en-US" b="1" dirty="0">
                <a:solidFill>
                  <a:srgbClr val="0070C0"/>
                </a:solidFill>
                <a:latin typeface="Comic Sans MS" panose="030F0702030302020204" pitchFamily="66" charset="0"/>
              </a:rPr>
            </a:br>
            <a:br>
              <a:rPr lang="en-US" b="1" dirty="0">
                <a:solidFill>
                  <a:srgbClr val="0070C0"/>
                </a:solidFill>
                <a:latin typeface="Comic Sans MS" panose="030F0702030302020204" pitchFamily="66" charset="0"/>
              </a:rPr>
            </a:br>
            <a:br>
              <a:rPr lang="en-US" b="1" dirty="0">
                <a:solidFill>
                  <a:srgbClr val="0070C0"/>
                </a:solidFill>
                <a:latin typeface="Comic Sans MS" panose="030F0702030302020204" pitchFamily="66" charset="0"/>
              </a:rPr>
            </a:br>
            <a:br>
              <a:rPr lang="en-US" b="1" dirty="0">
                <a:solidFill>
                  <a:srgbClr val="0070C0"/>
                </a:solidFill>
                <a:latin typeface="Comic Sans MS" panose="030F0702030302020204" pitchFamily="66" charset="0"/>
              </a:rPr>
            </a:br>
            <a:br>
              <a:rPr lang="en-US" b="1" dirty="0">
                <a:solidFill>
                  <a:srgbClr val="0070C0"/>
                </a:solidFill>
                <a:latin typeface="Comic Sans MS" panose="030F0702030302020204" pitchFamily="66" charset="0"/>
              </a:rPr>
            </a:br>
            <a:r>
              <a:rPr lang="en-US" dirty="0">
                <a:solidFill>
                  <a:srgbClr val="0070C0"/>
                </a:solidFill>
                <a:latin typeface="Comic Sans MS" panose="030F0702030302020204" pitchFamily="66" charset="0"/>
              </a:rPr>
              <a:t> </a:t>
            </a:r>
            <a:endParaRPr lang="en-GB" dirty="0">
              <a:solidFill>
                <a:srgbClr val="0070C0"/>
              </a:solidFill>
              <a:latin typeface="Comic Sans MS" panose="030F0702030302020204" pitchFamily="66"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165" y="831443"/>
            <a:ext cx="1413954" cy="139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3394431-0285-4590-BF0D-B28489D779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2169109"/>
            <a:ext cx="7923153" cy="3398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166FBA3A-C336-4DA1-9BF6-71189C8AF662}"/>
              </a:ext>
            </a:extLst>
          </p:cNvPr>
          <p:cNvSpPr txBox="1"/>
          <p:nvPr/>
        </p:nvSpPr>
        <p:spPr>
          <a:xfrm>
            <a:off x="2623119" y="3068961"/>
            <a:ext cx="4757193" cy="2431435"/>
          </a:xfrm>
          <a:prstGeom prst="rect">
            <a:avLst/>
          </a:prstGeom>
          <a:noFill/>
        </p:spPr>
        <p:txBody>
          <a:bodyPr wrap="square">
            <a:spAutoFit/>
          </a:bodyPr>
          <a:lstStyle/>
          <a:p>
            <a:r>
              <a:rPr lang="en-US" sz="3200" b="1" dirty="0">
                <a:solidFill>
                  <a:srgbClr val="0070C0"/>
                </a:solidFill>
                <a:latin typeface="Comic Sans MS" panose="030F0702030302020204" pitchFamily="66" charset="0"/>
              </a:rPr>
              <a:t>    </a:t>
            </a:r>
          </a:p>
          <a:p>
            <a:r>
              <a:rPr lang="en-US" sz="2400" b="1" dirty="0">
                <a:solidFill>
                  <a:srgbClr val="0070C0"/>
                </a:solidFill>
                <a:latin typeface="Comic Sans MS" panose="030F0702030302020204" pitchFamily="66" charset="0"/>
              </a:rPr>
              <a:t> </a:t>
            </a:r>
          </a:p>
          <a:p>
            <a:r>
              <a:rPr lang="en-US" sz="2400" b="1" dirty="0">
                <a:solidFill>
                  <a:srgbClr val="0070C0"/>
                </a:solidFill>
                <a:latin typeface="Comic Sans MS" panose="030F0702030302020204" pitchFamily="66" charset="0"/>
              </a:rPr>
              <a:t>   </a:t>
            </a:r>
          </a:p>
          <a:p>
            <a:r>
              <a:rPr lang="en-US" sz="2400" b="1" dirty="0">
                <a:solidFill>
                  <a:srgbClr val="0070C0"/>
                </a:solidFill>
                <a:latin typeface="Comic Sans MS" panose="030F0702030302020204" pitchFamily="66" charset="0"/>
              </a:rPr>
              <a:t>   Shropshire Public Health </a:t>
            </a:r>
          </a:p>
          <a:p>
            <a:r>
              <a:rPr lang="en-US" sz="2400" b="1" dirty="0">
                <a:solidFill>
                  <a:srgbClr val="0070C0"/>
                </a:solidFill>
                <a:latin typeface="Comic Sans MS" panose="030F0702030302020204" pitchFamily="66" charset="0"/>
              </a:rPr>
              <a:t>     School Nursing Service</a:t>
            </a:r>
            <a:br>
              <a:rPr lang="en-US" sz="2400" b="1" dirty="0">
                <a:solidFill>
                  <a:srgbClr val="0070C0"/>
                </a:solidFill>
                <a:latin typeface="Comic Sans MS" panose="030F0702030302020204" pitchFamily="66" charset="0"/>
              </a:rPr>
            </a:br>
            <a:r>
              <a:rPr lang="en-US" sz="2400" b="1" dirty="0">
                <a:solidFill>
                  <a:srgbClr val="0070C0"/>
                </a:solidFill>
                <a:latin typeface="Comic Sans MS" panose="030F0702030302020204" pitchFamily="66" charset="0"/>
              </a:rPr>
              <a:t>          Presentation </a:t>
            </a:r>
            <a:endParaRPr lang="en-GB" sz="2400" dirty="0"/>
          </a:p>
        </p:txBody>
      </p:sp>
      <p:pic>
        <p:nvPicPr>
          <p:cNvPr id="10" name="Recorded Sound">
            <a:hlinkClick r:id="" action="ppaction://media"/>
            <a:extLst>
              <a:ext uri="{FF2B5EF4-FFF2-40B4-BE49-F238E27FC236}">
                <a16:creationId xmlns:a16="http://schemas.microsoft.com/office/drawing/2014/main" id="{DA6D2DA6-F672-4BEE-813A-3892168040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16616" y="5540226"/>
            <a:ext cx="487363" cy="487363"/>
          </a:xfrm>
          <a:prstGeom prst="rect">
            <a:avLst/>
          </a:prstGeom>
        </p:spPr>
      </p:pic>
    </p:spTree>
    <p:extLst>
      <p:ext uri="{BB962C8B-B14F-4D97-AF65-F5344CB8AC3E}">
        <p14:creationId xmlns:p14="http://schemas.microsoft.com/office/powerpoint/2010/main" val="27003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1950132"/>
            <a:ext cx="6112980" cy="385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93803" y="828691"/>
            <a:ext cx="7205754" cy="1015663"/>
          </a:xfrm>
          <a:prstGeom prst="rect">
            <a:avLst/>
          </a:prstGeom>
          <a:noFill/>
        </p:spPr>
        <p:txBody>
          <a:bodyPr wrap="square" lIns="91440" tIns="45720" rIns="91440" bIns="45720">
            <a:spAutoFit/>
          </a:bodyPr>
          <a:lstStyle/>
          <a:p>
            <a:pPr algn="ctr"/>
            <a:r>
              <a:rPr lang="en-US" sz="6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anose="030F0702030302020204" pitchFamily="66" charset="0"/>
              </a:rPr>
              <a:t>Let’s Be Generous</a:t>
            </a:r>
            <a:endParaRPr lang="en-GB" sz="6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anose="030F0702030302020204" pitchFamily="66" charset="0"/>
            </a:endParaRPr>
          </a:p>
        </p:txBody>
      </p:sp>
      <p:pic>
        <p:nvPicPr>
          <p:cNvPr id="6" name="Recorded Sound">
            <a:hlinkClick r:id="" action="ppaction://media"/>
            <a:extLst>
              <a:ext uri="{FF2B5EF4-FFF2-40B4-BE49-F238E27FC236}">
                <a16:creationId xmlns:a16="http://schemas.microsoft.com/office/drawing/2014/main" id="{8BD5EF53-0CED-4DBC-B3E3-31CA8DEED3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9684568" y="5286556"/>
            <a:ext cx="664765" cy="487363"/>
          </a:xfrm>
          <a:prstGeom prst="rect">
            <a:avLst/>
          </a:prstGeom>
        </p:spPr>
      </p:pic>
    </p:spTree>
    <p:extLst>
      <p:ext uri="{BB962C8B-B14F-4D97-AF65-F5344CB8AC3E}">
        <p14:creationId xmlns:p14="http://schemas.microsoft.com/office/powerpoint/2010/main" val="2978361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3890" y="1015280"/>
            <a:ext cx="7564891" cy="1015663"/>
          </a:xfrm>
          <a:prstGeom prst="rect">
            <a:avLst/>
          </a:prstGeom>
          <a:noFill/>
        </p:spPr>
        <p:txBody>
          <a:bodyPr wrap="none" lIns="91440" tIns="45720" rIns="91440" bIns="45720">
            <a:spAutoFit/>
          </a:bodyPr>
          <a:lstStyle/>
          <a:p>
            <a:pPr algn="ctr"/>
            <a:r>
              <a:rPr lang="en-US" sz="6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anose="030F0702030302020204" pitchFamily="66" charset="0"/>
              </a:rPr>
              <a:t>Let’s Be Interested</a:t>
            </a: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859" r="8662"/>
          <a:stretch/>
        </p:blipFill>
        <p:spPr bwMode="auto">
          <a:xfrm>
            <a:off x="741851" y="2179082"/>
            <a:ext cx="2828324" cy="153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0643" y="4314977"/>
            <a:ext cx="2472087"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ReillyE\AppData\Local\Microsoft\Windows\INetCache\IE\7EWMTE9X\adorable-children-during-healthy-food-preparation-in-loft-398473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7904" y="3467294"/>
            <a:ext cx="2520280" cy="168018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564B9D9B-E4BD-45AC-B394-B19DB55555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28584" y="2495240"/>
            <a:ext cx="487363" cy="487363"/>
          </a:xfrm>
          <a:prstGeom prst="rect">
            <a:avLst/>
          </a:prstGeom>
        </p:spPr>
      </p:pic>
    </p:spTree>
    <p:extLst>
      <p:ext uri="{BB962C8B-B14F-4D97-AF65-F5344CB8AC3E}">
        <p14:creationId xmlns:p14="http://schemas.microsoft.com/office/powerpoint/2010/main" val="457674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80">
                                          <p:stCondLst>
                                            <p:cond delay="0"/>
                                          </p:stCondLst>
                                        </p:cTn>
                                        <p:tgtEl>
                                          <p:spTgt spid="7170"/>
                                        </p:tgtEl>
                                      </p:cBhvr>
                                    </p:animEffect>
                                    <p:anim calcmode="lin" valueType="num">
                                      <p:cBhvr>
                                        <p:cTn id="8"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0"/>
                                        </p:tgtEl>
                                      </p:cBhvr>
                                      <p:to x="100000" y="60000"/>
                                    </p:animScale>
                                    <p:animScale>
                                      <p:cBhvr>
                                        <p:cTn id="14" dur="166" decel="50000">
                                          <p:stCondLst>
                                            <p:cond delay="676"/>
                                          </p:stCondLst>
                                        </p:cTn>
                                        <p:tgtEl>
                                          <p:spTgt spid="7170"/>
                                        </p:tgtEl>
                                      </p:cBhvr>
                                      <p:to x="100000" y="100000"/>
                                    </p:animScale>
                                    <p:animScale>
                                      <p:cBhvr>
                                        <p:cTn id="15" dur="26">
                                          <p:stCondLst>
                                            <p:cond delay="1312"/>
                                          </p:stCondLst>
                                        </p:cTn>
                                        <p:tgtEl>
                                          <p:spTgt spid="7170"/>
                                        </p:tgtEl>
                                      </p:cBhvr>
                                      <p:to x="100000" y="80000"/>
                                    </p:animScale>
                                    <p:animScale>
                                      <p:cBhvr>
                                        <p:cTn id="16" dur="166" decel="50000">
                                          <p:stCondLst>
                                            <p:cond delay="1338"/>
                                          </p:stCondLst>
                                        </p:cTn>
                                        <p:tgtEl>
                                          <p:spTgt spid="7170"/>
                                        </p:tgtEl>
                                      </p:cBhvr>
                                      <p:to x="100000" y="100000"/>
                                    </p:animScale>
                                    <p:animScale>
                                      <p:cBhvr>
                                        <p:cTn id="17" dur="26">
                                          <p:stCondLst>
                                            <p:cond delay="1642"/>
                                          </p:stCondLst>
                                        </p:cTn>
                                        <p:tgtEl>
                                          <p:spTgt spid="7170"/>
                                        </p:tgtEl>
                                      </p:cBhvr>
                                      <p:to x="100000" y="90000"/>
                                    </p:animScale>
                                    <p:animScale>
                                      <p:cBhvr>
                                        <p:cTn id="18" dur="166" decel="50000">
                                          <p:stCondLst>
                                            <p:cond delay="1668"/>
                                          </p:stCondLst>
                                        </p:cTn>
                                        <p:tgtEl>
                                          <p:spTgt spid="7170"/>
                                        </p:tgtEl>
                                      </p:cBhvr>
                                      <p:to x="100000" y="100000"/>
                                    </p:animScale>
                                    <p:animScale>
                                      <p:cBhvr>
                                        <p:cTn id="19" dur="26">
                                          <p:stCondLst>
                                            <p:cond delay="1808"/>
                                          </p:stCondLst>
                                        </p:cTn>
                                        <p:tgtEl>
                                          <p:spTgt spid="7170"/>
                                        </p:tgtEl>
                                      </p:cBhvr>
                                      <p:to x="100000" y="95000"/>
                                    </p:animScale>
                                    <p:animScale>
                                      <p:cBhvr>
                                        <p:cTn id="20" dur="166" decel="50000">
                                          <p:stCondLst>
                                            <p:cond delay="1834"/>
                                          </p:stCondLst>
                                        </p:cTn>
                                        <p:tgtEl>
                                          <p:spTgt spid="7170"/>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176"/>
                                        </p:tgtEl>
                                        <p:attrNameLst>
                                          <p:attrName>style.visibility</p:attrName>
                                        </p:attrNameLst>
                                      </p:cBhvr>
                                      <p:to>
                                        <p:strVal val="visible"/>
                                      </p:to>
                                    </p:set>
                                    <p:animEffect transition="in" filter="wipe(down)">
                                      <p:cBhvr>
                                        <p:cTn id="24" dur="580">
                                          <p:stCondLst>
                                            <p:cond delay="0"/>
                                          </p:stCondLst>
                                        </p:cTn>
                                        <p:tgtEl>
                                          <p:spTgt spid="7176"/>
                                        </p:tgtEl>
                                      </p:cBhvr>
                                    </p:animEffect>
                                    <p:anim calcmode="lin" valueType="num">
                                      <p:cBhvr>
                                        <p:cTn id="25" dur="1822" tmFilter="0,0; 0.14,0.36; 0.43,0.73; 0.71,0.91; 1.0,1.0">
                                          <p:stCondLst>
                                            <p:cond delay="0"/>
                                          </p:stCondLst>
                                        </p:cTn>
                                        <p:tgtEl>
                                          <p:spTgt spid="717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17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17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17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176"/>
                                        </p:tgtEl>
                                        <p:attrNameLst>
                                          <p:attrName>ppt_y</p:attrName>
                                        </p:attrNameLst>
                                      </p:cBhvr>
                                      <p:tavLst>
                                        <p:tav tm="0" fmla="#ppt_y-sin(pi*$)/81">
                                          <p:val>
                                            <p:fltVal val="0"/>
                                          </p:val>
                                        </p:tav>
                                        <p:tav tm="100000">
                                          <p:val>
                                            <p:fltVal val="1"/>
                                          </p:val>
                                        </p:tav>
                                      </p:tavLst>
                                    </p:anim>
                                    <p:animScale>
                                      <p:cBhvr>
                                        <p:cTn id="30" dur="26">
                                          <p:stCondLst>
                                            <p:cond delay="650"/>
                                          </p:stCondLst>
                                        </p:cTn>
                                        <p:tgtEl>
                                          <p:spTgt spid="7176"/>
                                        </p:tgtEl>
                                      </p:cBhvr>
                                      <p:to x="100000" y="60000"/>
                                    </p:animScale>
                                    <p:animScale>
                                      <p:cBhvr>
                                        <p:cTn id="31" dur="166" decel="50000">
                                          <p:stCondLst>
                                            <p:cond delay="676"/>
                                          </p:stCondLst>
                                        </p:cTn>
                                        <p:tgtEl>
                                          <p:spTgt spid="7176"/>
                                        </p:tgtEl>
                                      </p:cBhvr>
                                      <p:to x="100000" y="100000"/>
                                    </p:animScale>
                                    <p:animScale>
                                      <p:cBhvr>
                                        <p:cTn id="32" dur="26">
                                          <p:stCondLst>
                                            <p:cond delay="1312"/>
                                          </p:stCondLst>
                                        </p:cTn>
                                        <p:tgtEl>
                                          <p:spTgt spid="7176"/>
                                        </p:tgtEl>
                                      </p:cBhvr>
                                      <p:to x="100000" y="80000"/>
                                    </p:animScale>
                                    <p:animScale>
                                      <p:cBhvr>
                                        <p:cTn id="33" dur="166" decel="50000">
                                          <p:stCondLst>
                                            <p:cond delay="1338"/>
                                          </p:stCondLst>
                                        </p:cTn>
                                        <p:tgtEl>
                                          <p:spTgt spid="7176"/>
                                        </p:tgtEl>
                                      </p:cBhvr>
                                      <p:to x="100000" y="100000"/>
                                    </p:animScale>
                                    <p:animScale>
                                      <p:cBhvr>
                                        <p:cTn id="34" dur="26">
                                          <p:stCondLst>
                                            <p:cond delay="1642"/>
                                          </p:stCondLst>
                                        </p:cTn>
                                        <p:tgtEl>
                                          <p:spTgt spid="7176"/>
                                        </p:tgtEl>
                                      </p:cBhvr>
                                      <p:to x="100000" y="90000"/>
                                    </p:animScale>
                                    <p:animScale>
                                      <p:cBhvr>
                                        <p:cTn id="35" dur="166" decel="50000">
                                          <p:stCondLst>
                                            <p:cond delay="1668"/>
                                          </p:stCondLst>
                                        </p:cTn>
                                        <p:tgtEl>
                                          <p:spTgt spid="7176"/>
                                        </p:tgtEl>
                                      </p:cBhvr>
                                      <p:to x="100000" y="100000"/>
                                    </p:animScale>
                                    <p:animScale>
                                      <p:cBhvr>
                                        <p:cTn id="36" dur="26">
                                          <p:stCondLst>
                                            <p:cond delay="1808"/>
                                          </p:stCondLst>
                                        </p:cTn>
                                        <p:tgtEl>
                                          <p:spTgt spid="7176"/>
                                        </p:tgtEl>
                                      </p:cBhvr>
                                      <p:to x="100000" y="95000"/>
                                    </p:animScale>
                                    <p:animScale>
                                      <p:cBhvr>
                                        <p:cTn id="37" dur="166" decel="50000">
                                          <p:stCondLst>
                                            <p:cond delay="1834"/>
                                          </p:stCondLst>
                                        </p:cTn>
                                        <p:tgtEl>
                                          <p:spTgt spid="7176"/>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1027"/>
                                        </p:tgtEl>
                                        <p:attrNameLst>
                                          <p:attrName>style.visibility</p:attrName>
                                        </p:attrNameLst>
                                      </p:cBhvr>
                                      <p:to>
                                        <p:strVal val="visible"/>
                                      </p:to>
                                    </p:set>
                                    <p:animEffect transition="in" filter="wipe(down)">
                                      <p:cBhvr>
                                        <p:cTn id="41" dur="580">
                                          <p:stCondLst>
                                            <p:cond delay="0"/>
                                          </p:stCondLst>
                                        </p:cTn>
                                        <p:tgtEl>
                                          <p:spTgt spid="1027"/>
                                        </p:tgtEl>
                                      </p:cBhvr>
                                    </p:animEffect>
                                    <p:anim calcmode="lin" valueType="num">
                                      <p:cBhvr>
                                        <p:cTn id="42"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47" dur="26">
                                          <p:stCondLst>
                                            <p:cond delay="650"/>
                                          </p:stCondLst>
                                        </p:cTn>
                                        <p:tgtEl>
                                          <p:spTgt spid="1027"/>
                                        </p:tgtEl>
                                      </p:cBhvr>
                                      <p:to x="100000" y="60000"/>
                                    </p:animScale>
                                    <p:animScale>
                                      <p:cBhvr>
                                        <p:cTn id="48" dur="166" decel="50000">
                                          <p:stCondLst>
                                            <p:cond delay="676"/>
                                          </p:stCondLst>
                                        </p:cTn>
                                        <p:tgtEl>
                                          <p:spTgt spid="1027"/>
                                        </p:tgtEl>
                                      </p:cBhvr>
                                      <p:to x="100000" y="100000"/>
                                    </p:animScale>
                                    <p:animScale>
                                      <p:cBhvr>
                                        <p:cTn id="49" dur="26">
                                          <p:stCondLst>
                                            <p:cond delay="1312"/>
                                          </p:stCondLst>
                                        </p:cTn>
                                        <p:tgtEl>
                                          <p:spTgt spid="1027"/>
                                        </p:tgtEl>
                                      </p:cBhvr>
                                      <p:to x="100000" y="80000"/>
                                    </p:animScale>
                                    <p:animScale>
                                      <p:cBhvr>
                                        <p:cTn id="50" dur="166" decel="50000">
                                          <p:stCondLst>
                                            <p:cond delay="1338"/>
                                          </p:stCondLst>
                                        </p:cTn>
                                        <p:tgtEl>
                                          <p:spTgt spid="1027"/>
                                        </p:tgtEl>
                                      </p:cBhvr>
                                      <p:to x="100000" y="100000"/>
                                    </p:animScale>
                                    <p:animScale>
                                      <p:cBhvr>
                                        <p:cTn id="51" dur="26">
                                          <p:stCondLst>
                                            <p:cond delay="1642"/>
                                          </p:stCondLst>
                                        </p:cTn>
                                        <p:tgtEl>
                                          <p:spTgt spid="1027"/>
                                        </p:tgtEl>
                                      </p:cBhvr>
                                      <p:to x="100000" y="90000"/>
                                    </p:animScale>
                                    <p:animScale>
                                      <p:cBhvr>
                                        <p:cTn id="52" dur="166" decel="50000">
                                          <p:stCondLst>
                                            <p:cond delay="1668"/>
                                          </p:stCondLst>
                                        </p:cTn>
                                        <p:tgtEl>
                                          <p:spTgt spid="1027"/>
                                        </p:tgtEl>
                                      </p:cBhvr>
                                      <p:to x="100000" y="100000"/>
                                    </p:animScale>
                                    <p:animScale>
                                      <p:cBhvr>
                                        <p:cTn id="53" dur="26">
                                          <p:stCondLst>
                                            <p:cond delay="1808"/>
                                          </p:stCondLst>
                                        </p:cTn>
                                        <p:tgtEl>
                                          <p:spTgt spid="1027"/>
                                        </p:tgtEl>
                                      </p:cBhvr>
                                      <p:to x="100000" y="95000"/>
                                    </p:animScale>
                                    <p:animScale>
                                      <p:cBhvr>
                                        <p:cTn id="54" dur="166" decel="50000">
                                          <p:stCondLst>
                                            <p:cond delay="1834"/>
                                          </p:stCondLst>
                                        </p:cTn>
                                        <p:tgtEl>
                                          <p:spTgt spid="1027"/>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5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835" y="2204864"/>
            <a:ext cx="6502400"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71600" y="988592"/>
            <a:ext cx="7776864" cy="1015663"/>
          </a:xfrm>
          <a:prstGeom prst="rect">
            <a:avLst/>
          </a:prstGeom>
          <a:noFill/>
        </p:spPr>
        <p:txBody>
          <a:bodyPr wrap="square" lIns="91440" tIns="45720" rIns="91440" bIns="45720">
            <a:spAutoFit/>
          </a:bodyPr>
          <a:lstStyle/>
          <a:p>
            <a:pPr algn="ctr"/>
            <a:r>
              <a:rPr 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Let’s Be Connected</a:t>
            </a:r>
          </a:p>
        </p:txBody>
      </p:sp>
      <p:sp>
        <p:nvSpPr>
          <p:cNvPr id="6" name="TextBox 5"/>
          <p:cNvSpPr txBox="1"/>
          <p:nvPr/>
        </p:nvSpPr>
        <p:spPr>
          <a:xfrm>
            <a:off x="3020828" y="4750079"/>
            <a:ext cx="1119217" cy="400110"/>
          </a:xfrm>
          <a:prstGeom prst="rect">
            <a:avLst/>
          </a:prstGeom>
          <a:noFill/>
        </p:spPr>
        <p:txBody>
          <a:bodyPr wrap="none" rtlCol="0">
            <a:spAutoFit/>
          </a:bodyPr>
          <a:lstStyle/>
          <a:p>
            <a:r>
              <a:rPr lang="en-GB" sz="2000" b="1" dirty="0">
                <a:solidFill>
                  <a:srgbClr val="0070C0"/>
                </a:solidFill>
                <a:latin typeface="Comic Sans MS" panose="030F0702030302020204" pitchFamily="66" charset="0"/>
              </a:rPr>
              <a:t>Sharing</a:t>
            </a:r>
          </a:p>
        </p:txBody>
      </p:sp>
      <p:sp>
        <p:nvSpPr>
          <p:cNvPr id="7" name="TextBox 6"/>
          <p:cNvSpPr txBox="1"/>
          <p:nvPr/>
        </p:nvSpPr>
        <p:spPr>
          <a:xfrm>
            <a:off x="3617138" y="5254135"/>
            <a:ext cx="1374094" cy="400110"/>
          </a:xfrm>
          <a:prstGeom prst="rect">
            <a:avLst/>
          </a:prstGeom>
          <a:noFill/>
        </p:spPr>
        <p:txBody>
          <a:bodyPr wrap="none" rtlCol="0">
            <a:spAutoFit/>
          </a:bodyPr>
          <a:lstStyle/>
          <a:p>
            <a:r>
              <a:rPr lang="en-GB" sz="2000" b="1" dirty="0">
                <a:solidFill>
                  <a:srgbClr val="00B0F0"/>
                </a:solidFill>
                <a:latin typeface="Comic Sans MS" panose="030F0702030302020204" pitchFamily="66" charset="0"/>
              </a:rPr>
              <a:t>Listening </a:t>
            </a:r>
          </a:p>
        </p:txBody>
      </p:sp>
      <p:sp>
        <p:nvSpPr>
          <p:cNvPr id="9" name="TextBox 8"/>
          <p:cNvSpPr txBox="1"/>
          <p:nvPr/>
        </p:nvSpPr>
        <p:spPr>
          <a:xfrm>
            <a:off x="4756729" y="4741113"/>
            <a:ext cx="1412356" cy="400110"/>
          </a:xfrm>
          <a:prstGeom prst="rect">
            <a:avLst/>
          </a:prstGeom>
          <a:noFill/>
        </p:spPr>
        <p:txBody>
          <a:bodyPr wrap="square" rtlCol="0">
            <a:spAutoFit/>
          </a:bodyPr>
          <a:lstStyle/>
          <a:p>
            <a:r>
              <a:rPr lang="en-GB" sz="2000" b="1" dirty="0">
                <a:solidFill>
                  <a:schemeClr val="accent6">
                    <a:lumMod val="75000"/>
                  </a:schemeClr>
                </a:solidFill>
                <a:latin typeface="Comic Sans MS" panose="030F0702030302020204" pitchFamily="66" charset="0"/>
              </a:rPr>
              <a:t>Caring</a:t>
            </a:r>
          </a:p>
        </p:txBody>
      </p:sp>
      <p:sp>
        <p:nvSpPr>
          <p:cNvPr id="10" name="TextBox 9"/>
          <p:cNvSpPr txBox="1"/>
          <p:nvPr/>
        </p:nvSpPr>
        <p:spPr>
          <a:xfrm>
            <a:off x="7236296" y="5624433"/>
            <a:ext cx="1656183" cy="400110"/>
          </a:xfrm>
          <a:prstGeom prst="rect">
            <a:avLst/>
          </a:prstGeom>
          <a:noFill/>
        </p:spPr>
        <p:txBody>
          <a:bodyPr wrap="square" rtlCol="0">
            <a:spAutoFit/>
          </a:bodyPr>
          <a:lstStyle/>
          <a:p>
            <a:r>
              <a:rPr lang="en-GB" sz="2000" b="1" dirty="0">
                <a:solidFill>
                  <a:srgbClr val="0070C0"/>
                </a:solidFill>
                <a:latin typeface="Comic Sans MS" panose="030F0702030302020204" pitchFamily="66" charset="0"/>
              </a:rPr>
              <a:t>Talking</a:t>
            </a:r>
          </a:p>
        </p:txBody>
      </p:sp>
      <p:sp>
        <p:nvSpPr>
          <p:cNvPr id="11" name="TextBox 10"/>
          <p:cNvSpPr txBox="1"/>
          <p:nvPr/>
        </p:nvSpPr>
        <p:spPr>
          <a:xfrm>
            <a:off x="7020272" y="4941168"/>
            <a:ext cx="2492705" cy="400110"/>
          </a:xfrm>
          <a:prstGeom prst="rect">
            <a:avLst/>
          </a:prstGeom>
          <a:noFill/>
        </p:spPr>
        <p:txBody>
          <a:bodyPr wrap="square" rtlCol="0">
            <a:spAutoFit/>
          </a:bodyPr>
          <a:lstStyle/>
          <a:p>
            <a:r>
              <a:rPr lang="en-GB" sz="2000" b="1" dirty="0">
                <a:solidFill>
                  <a:srgbClr val="0070C0"/>
                </a:solidFill>
                <a:latin typeface="Comic Sans MS" panose="030F0702030302020204" pitchFamily="66" charset="0"/>
              </a:rPr>
              <a:t>Being Friendly</a:t>
            </a:r>
          </a:p>
        </p:txBody>
      </p:sp>
      <p:sp>
        <p:nvSpPr>
          <p:cNvPr id="13" name="TextBox 12"/>
          <p:cNvSpPr txBox="1"/>
          <p:nvPr/>
        </p:nvSpPr>
        <p:spPr>
          <a:xfrm>
            <a:off x="5739116" y="5304742"/>
            <a:ext cx="2209902" cy="400110"/>
          </a:xfrm>
          <a:prstGeom prst="rect">
            <a:avLst/>
          </a:prstGeom>
          <a:noFill/>
        </p:spPr>
        <p:txBody>
          <a:bodyPr wrap="square" rtlCol="0">
            <a:spAutoFit/>
          </a:bodyPr>
          <a:lstStyle/>
          <a:p>
            <a:r>
              <a:rPr lang="en-GB" sz="2000" b="1" dirty="0">
                <a:latin typeface="Comic Sans MS" panose="030F0702030302020204" pitchFamily="66" charset="0"/>
              </a:rPr>
              <a:t>Say Hello</a:t>
            </a:r>
          </a:p>
        </p:txBody>
      </p:sp>
      <p:sp>
        <p:nvSpPr>
          <p:cNvPr id="14" name="TextBox 13"/>
          <p:cNvSpPr txBox="1"/>
          <p:nvPr/>
        </p:nvSpPr>
        <p:spPr>
          <a:xfrm>
            <a:off x="971600" y="5705725"/>
            <a:ext cx="2448272" cy="400110"/>
          </a:xfrm>
          <a:prstGeom prst="rect">
            <a:avLst/>
          </a:prstGeom>
          <a:noFill/>
        </p:spPr>
        <p:txBody>
          <a:bodyPr wrap="square" rtlCol="0">
            <a:spAutoFit/>
          </a:bodyPr>
          <a:lstStyle/>
          <a:p>
            <a:pPr algn="r"/>
            <a:r>
              <a:rPr lang="en-GB" sz="2000" b="1" dirty="0">
                <a:solidFill>
                  <a:schemeClr val="accent6">
                    <a:lumMod val="75000"/>
                  </a:schemeClr>
                </a:solidFill>
                <a:latin typeface="Comic Sans MS" panose="030F0702030302020204" pitchFamily="66" charset="0"/>
              </a:rPr>
              <a:t>Ask How are you?</a:t>
            </a:r>
          </a:p>
        </p:txBody>
      </p:sp>
      <p:sp>
        <p:nvSpPr>
          <p:cNvPr id="15" name="TextBox 14"/>
          <p:cNvSpPr txBox="1"/>
          <p:nvPr/>
        </p:nvSpPr>
        <p:spPr>
          <a:xfrm>
            <a:off x="3514241" y="5795446"/>
            <a:ext cx="1500732" cy="400110"/>
          </a:xfrm>
          <a:prstGeom prst="rect">
            <a:avLst/>
          </a:prstGeom>
          <a:noFill/>
        </p:spPr>
        <p:txBody>
          <a:bodyPr wrap="none" rtlCol="0">
            <a:spAutoFit/>
          </a:bodyPr>
          <a:lstStyle/>
          <a:p>
            <a:r>
              <a:rPr lang="en-GB" sz="2000" b="1" dirty="0">
                <a:latin typeface="Comic Sans MS" panose="030F0702030302020204" pitchFamily="66" charset="0"/>
              </a:rPr>
              <a:t>Having fun</a:t>
            </a:r>
          </a:p>
        </p:txBody>
      </p:sp>
      <p:sp>
        <p:nvSpPr>
          <p:cNvPr id="4" name="TextBox 3"/>
          <p:cNvSpPr txBox="1"/>
          <p:nvPr/>
        </p:nvSpPr>
        <p:spPr>
          <a:xfrm>
            <a:off x="5665046" y="5795446"/>
            <a:ext cx="1018227" cy="400110"/>
          </a:xfrm>
          <a:prstGeom prst="rect">
            <a:avLst/>
          </a:prstGeom>
          <a:noFill/>
        </p:spPr>
        <p:txBody>
          <a:bodyPr wrap="none" rtlCol="0">
            <a:spAutoFit/>
          </a:bodyPr>
          <a:lstStyle/>
          <a:p>
            <a:r>
              <a:rPr lang="en-GB" sz="2000" b="1" dirty="0">
                <a:solidFill>
                  <a:schemeClr val="accent6">
                    <a:lumMod val="75000"/>
                  </a:schemeClr>
                </a:solidFill>
                <a:latin typeface="Comic Sans MS" panose="030F0702030302020204" pitchFamily="66" charset="0"/>
              </a:rPr>
              <a:t>Playing</a:t>
            </a:r>
          </a:p>
        </p:txBody>
      </p:sp>
      <p:sp>
        <p:nvSpPr>
          <p:cNvPr id="5" name="TextBox 4"/>
          <p:cNvSpPr txBox="1"/>
          <p:nvPr/>
        </p:nvSpPr>
        <p:spPr>
          <a:xfrm>
            <a:off x="1378160" y="5224323"/>
            <a:ext cx="1597729" cy="400110"/>
          </a:xfrm>
          <a:prstGeom prst="rect">
            <a:avLst/>
          </a:prstGeom>
          <a:noFill/>
        </p:spPr>
        <p:txBody>
          <a:bodyPr wrap="square" rtlCol="0">
            <a:spAutoFit/>
          </a:bodyPr>
          <a:lstStyle/>
          <a:p>
            <a:r>
              <a:rPr lang="en-GB" sz="2000" b="1" dirty="0">
                <a:latin typeface="Comic Sans MS" panose="030F0702030302020204" pitchFamily="66" charset="0"/>
              </a:rPr>
              <a:t>Helping</a:t>
            </a:r>
          </a:p>
        </p:txBody>
      </p:sp>
      <p:sp>
        <p:nvSpPr>
          <p:cNvPr id="3" name="TextBox 2"/>
          <p:cNvSpPr txBox="1"/>
          <p:nvPr/>
        </p:nvSpPr>
        <p:spPr>
          <a:xfrm>
            <a:off x="755576" y="4716419"/>
            <a:ext cx="1944216" cy="400110"/>
          </a:xfrm>
          <a:prstGeom prst="rect">
            <a:avLst/>
          </a:prstGeom>
          <a:noFill/>
        </p:spPr>
        <p:txBody>
          <a:bodyPr wrap="square" rtlCol="0">
            <a:spAutoFit/>
          </a:bodyPr>
          <a:lstStyle/>
          <a:p>
            <a:r>
              <a:rPr lang="en-GB" sz="2000" b="1" dirty="0">
                <a:solidFill>
                  <a:srgbClr val="7030A0"/>
                </a:solidFill>
                <a:latin typeface="Comic Sans MS" panose="030F0702030302020204" pitchFamily="66" charset="0"/>
              </a:rPr>
              <a:t>Taking Turns </a:t>
            </a:r>
          </a:p>
        </p:txBody>
      </p:sp>
      <p:sp>
        <p:nvSpPr>
          <p:cNvPr id="8" name="TextBox 7"/>
          <p:cNvSpPr txBox="1"/>
          <p:nvPr/>
        </p:nvSpPr>
        <p:spPr>
          <a:xfrm>
            <a:off x="6272388" y="4599301"/>
            <a:ext cx="1457967" cy="400110"/>
          </a:xfrm>
          <a:prstGeom prst="rect">
            <a:avLst/>
          </a:prstGeom>
          <a:noFill/>
        </p:spPr>
        <p:txBody>
          <a:bodyPr wrap="square" rtlCol="0">
            <a:spAutoFit/>
          </a:bodyPr>
          <a:lstStyle/>
          <a:p>
            <a:r>
              <a:rPr lang="en-GB" sz="2000" b="1" dirty="0">
                <a:solidFill>
                  <a:srgbClr val="7030A0"/>
                </a:solidFill>
                <a:latin typeface="Comic Sans MS" panose="030F0702030302020204" pitchFamily="66" charset="0"/>
              </a:rPr>
              <a:t>Smiling</a:t>
            </a:r>
          </a:p>
        </p:txBody>
      </p:sp>
      <p:pic>
        <p:nvPicPr>
          <p:cNvPr id="18" name="Recorded Sound">
            <a:hlinkClick r:id="" action="ppaction://media"/>
            <a:extLst>
              <a:ext uri="{FF2B5EF4-FFF2-40B4-BE49-F238E27FC236}">
                <a16:creationId xmlns:a16="http://schemas.microsoft.com/office/drawing/2014/main" id="{390182CA-6840-4AB1-96FB-536C3D20D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2600" y="1252741"/>
            <a:ext cx="487363" cy="487363"/>
          </a:xfrm>
          <a:prstGeom prst="rect">
            <a:avLst/>
          </a:prstGeom>
        </p:spPr>
      </p:pic>
    </p:spTree>
    <p:extLst>
      <p:ext uri="{BB962C8B-B14F-4D97-AF65-F5344CB8AC3E}">
        <p14:creationId xmlns:p14="http://schemas.microsoft.com/office/powerpoint/2010/main" val="412639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par>
                          <p:cTn id="23" fill="hold">
                            <p:stCondLst>
                              <p:cond delay="2500"/>
                            </p:stCondLst>
                            <p:childTnLst>
                              <p:par>
                                <p:cTn id="24" presetID="16" presetClass="entr" presetSubtype="2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par>
                          <p:cTn id="31" fill="hold">
                            <p:stCondLst>
                              <p:cond delay="3500"/>
                            </p:stCondLst>
                            <p:childTnLst>
                              <p:par>
                                <p:cTn id="32" presetID="16" presetClass="entr" presetSubtype="2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par>
                          <p:cTn id="35" fill="hold">
                            <p:stCondLst>
                              <p:cond delay="4000"/>
                            </p:stCondLst>
                            <p:childTnLst>
                              <p:par>
                                <p:cTn id="36" presetID="16" presetClass="entr" presetSubtype="21"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par>
                          <p:cTn id="39" fill="hold">
                            <p:stCondLst>
                              <p:cond delay="4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par>
                          <p:cTn id="43" fill="hold">
                            <p:stCondLst>
                              <p:cond delay="5000"/>
                            </p:stCondLst>
                            <p:childTnLst>
                              <p:par>
                                <p:cTn id="44" presetID="16" presetClass="entr" presetSubtype="21"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par>
                          <p:cTn id="47" fill="hold">
                            <p:stCondLst>
                              <p:cond delay="5500"/>
                            </p:stCondLst>
                            <p:childTnLst>
                              <p:par>
                                <p:cTn id="48" presetID="16" presetClass="entr" presetSubtype="21"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par>
                          <p:cTn id="51" fill="hold">
                            <p:stCondLst>
                              <p:cond delay="6000"/>
                            </p:stCondLst>
                            <p:childTnLst>
                              <p:par>
                                <p:cTn id="52" presetID="16" presetClass="entr" presetSubtype="21"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par>
                          <p:cTn id="55" fill="hold">
                            <p:stCondLst>
                              <p:cond delay="6500"/>
                            </p:stCondLst>
                            <p:childTnLst>
                              <p:par>
                                <p:cTn id="56" presetID="16" presetClass="entr" presetSubtype="21"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014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18"/>
                </p:tgtEl>
              </p:cMediaNode>
            </p:audio>
          </p:childTnLst>
        </p:cTn>
      </p:par>
    </p:tnLst>
    <p:bldLst>
      <p:bldP spid="6" grpId="0"/>
      <p:bldP spid="7" grpId="0"/>
      <p:bldP spid="9" grpId="0"/>
      <p:bldP spid="10" grpId="0"/>
      <p:bldP spid="11" grpId="0"/>
      <p:bldP spid="13" grpId="0"/>
      <p:bldP spid="14" grpId="0"/>
      <p:bldP spid="15" grpId="0"/>
      <p:bldP spid="4" grpId="0"/>
      <p:bldP spid="5" grpId="0"/>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1759" y="5482084"/>
            <a:ext cx="4464497" cy="915213"/>
          </a:xfrm>
        </p:spPr>
        <p:txBody>
          <a:bodyPr>
            <a:normAutofit/>
          </a:bodyPr>
          <a:lstStyle/>
          <a:p>
            <a:pPr marL="0" indent="0">
              <a:buNone/>
            </a:pPr>
            <a:endParaRPr lang="en-GB" sz="2800" b="1" dirty="0">
              <a:latin typeface="Comic Sans MS" panose="030F0702030302020204" pitchFamily="66" charset="0"/>
              <a:hlinkClick r:id="rId5"/>
            </a:endParaRPr>
          </a:p>
          <a:p>
            <a:pPr marL="0" indent="0">
              <a:buNone/>
            </a:pPr>
            <a:r>
              <a:rPr lang="en-US" sz="1600" dirty="0">
                <a:hlinkClick r:id="rId5"/>
              </a:rPr>
              <a:t>Trolls Can't Stop The Feeling </a:t>
            </a:r>
            <a:r>
              <a:rPr lang="en-US" sz="1600" dirty="0" err="1">
                <a:hlinkClick r:id="rId5"/>
              </a:rPr>
              <a:t>GoNoodle</a:t>
            </a:r>
            <a:r>
              <a:rPr lang="en-US" sz="1600" dirty="0">
                <a:hlinkClick r:id="rId5"/>
              </a:rPr>
              <a:t> - YouTube</a:t>
            </a:r>
            <a:endParaRPr lang="en-GB" sz="2800" dirty="0"/>
          </a:p>
        </p:txBody>
      </p:sp>
      <p:sp>
        <p:nvSpPr>
          <p:cNvPr id="2" name="Rectangle 1"/>
          <p:cNvSpPr/>
          <p:nvPr/>
        </p:nvSpPr>
        <p:spPr>
          <a:xfrm>
            <a:off x="1132122" y="796443"/>
            <a:ext cx="7085594"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You Are All Amazing</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anose="030F0702030302020204" pitchFamily="66" charset="0"/>
            </a:endParaRPr>
          </a:p>
        </p:txBody>
      </p:sp>
      <p:sp>
        <p:nvSpPr>
          <p:cNvPr id="6" name="TextBox 5"/>
          <p:cNvSpPr txBox="1"/>
          <p:nvPr/>
        </p:nvSpPr>
        <p:spPr>
          <a:xfrm>
            <a:off x="2339752" y="5482084"/>
            <a:ext cx="4536504" cy="400110"/>
          </a:xfrm>
          <a:prstGeom prst="rect">
            <a:avLst/>
          </a:prstGeom>
          <a:noFill/>
        </p:spPr>
        <p:txBody>
          <a:bodyPr wrap="square" rtlCol="0">
            <a:spAutoFit/>
          </a:bodyPr>
          <a:lstStyle/>
          <a:p>
            <a:r>
              <a:rPr lang="en-GB" sz="2000" dirty="0">
                <a:latin typeface="Comic Sans MS" panose="030F0702030302020204" pitchFamily="66" charset="0"/>
              </a:rPr>
              <a:t> 	      Let’s Dance!</a:t>
            </a: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1546506"/>
            <a:ext cx="4464496" cy="3890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a:extLst>
              <a:ext uri="{FF2B5EF4-FFF2-40B4-BE49-F238E27FC236}">
                <a16:creationId xmlns:a16="http://schemas.microsoft.com/office/drawing/2014/main" id="{8DAA80E8-8574-45E3-867A-46B005FE6E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0592" y="3861048"/>
            <a:ext cx="487363" cy="487363"/>
          </a:xfrm>
          <a:prstGeom prst="rect">
            <a:avLst/>
          </a:prstGeom>
        </p:spPr>
      </p:pic>
    </p:spTree>
    <p:extLst>
      <p:ext uri="{BB962C8B-B14F-4D97-AF65-F5344CB8AC3E}">
        <p14:creationId xmlns:p14="http://schemas.microsoft.com/office/powerpoint/2010/main" val="214418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1150698"/>
            <a:ext cx="6976256" cy="320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360" y="5231845"/>
            <a:ext cx="106045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98" y="5102604"/>
            <a:ext cx="106045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flipV="1">
            <a:off x="1763687" y="4254621"/>
            <a:ext cx="6209907" cy="1323439"/>
          </a:xfrm>
          <a:prstGeom prst="rect">
            <a:avLst/>
          </a:prstGeom>
          <a:noFill/>
        </p:spPr>
        <p:txBody>
          <a:bodyPr wrap="square" lIns="91440" tIns="45720" rIns="91440" bIns="45720">
            <a:spAutoFit/>
          </a:bodyPr>
          <a:lstStyle/>
          <a:p>
            <a:pPr algn="ctr"/>
            <a:r>
              <a:rPr 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Thank You</a:t>
            </a:r>
          </a:p>
        </p:txBody>
      </p:sp>
      <p:pic>
        <p:nvPicPr>
          <p:cNvPr id="3" name="Recorded Sound">
            <a:hlinkClick r:id="" action="ppaction://media"/>
            <a:extLst>
              <a:ext uri="{FF2B5EF4-FFF2-40B4-BE49-F238E27FC236}">
                <a16:creationId xmlns:a16="http://schemas.microsoft.com/office/drawing/2014/main" id="{CB808BC3-6940-4AAD-9DD1-D107E97D3B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88624" y="1412776"/>
            <a:ext cx="487363" cy="487363"/>
          </a:xfrm>
          <a:prstGeom prst="rect">
            <a:avLst/>
          </a:prstGeom>
        </p:spPr>
      </p:pic>
    </p:spTree>
    <p:extLst>
      <p:ext uri="{BB962C8B-B14F-4D97-AF65-F5344CB8AC3E}">
        <p14:creationId xmlns:p14="http://schemas.microsoft.com/office/powerpoint/2010/main" val="316456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45D1A-F437-428A-BE57-0E4E75AF4FCF}"/>
              </a:ext>
            </a:extLst>
          </p:cNvPr>
          <p:cNvSpPr>
            <a:spLocks noGrp="1"/>
          </p:cNvSpPr>
          <p:nvPr>
            <p:ph idx="1"/>
          </p:nvPr>
        </p:nvSpPr>
        <p:spPr>
          <a:xfrm>
            <a:off x="939205" y="1647965"/>
            <a:ext cx="7876778" cy="4760774"/>
          </a:xfrm>
        </p:spPr>
        <p:txBody>
          <a:bodyPr>
            <a:normAutofit lnSpcReduction="10000"/>
          </a:bodyPr>
          <a:lstStyle/>
          <a:p>
            <a:r>
              <a:rPr lang="en-GB" b="1" dirty="0">
                <a:solidFill>
                  <a:srgbClr val="FF0000"/>
                </a:solidFill>
                <a:latin typeface="Comic Sans MS" panose="030F0702030302020204" pitchFamily="66" charset="0"/>
              </a:rPr>
              <a:t>Worry box – To put your worries in </a:t>
            </a:r>
          </a:p>
          <a:p>
            <a:r>
              <a:rPr lang="en-GB" b="1" dirty="0">
                <a:solidFill>
                  <a:srgbClr val="7030A0"/>
                </a:solidFill>
                <a:latin typeface="Comic Sans MS" panose="030F0702030302020204" pitchFamily="66" charset="0"/>
              </a:rPr>
              <a:t>Make a ‘looking after yourself box’ for the classroom or home (Emotional health first aid kit)</a:t>
            </a:r>
          </a:p>
          <a:p>
            <a:r>
              <a:rPr lang="en-GB" b="1" dirty="0">
                <a:solidFill>
                  <a:schemeClr val="accent6">
                    <a:lumMod val="75000"/>
                  </a:schemeClr>
                </a:solidFill>
                <a:latin typeface="Comic Sans MS" panose="030F0702030302020204" pitchFamily="66" charset="0"/>
              </a:rPr>
              <a:t>Teddy bears picnic – Bring an object from home such as a teddy or photo to help make you feel secure</a:t>
            </a:r>
          </a:p>
          <a:p>
            <a:r>
              <a:rPr lang="en-GB" b="1" dirty="0">
                <a:solidFill>
                  <a:srgbClr val="00B050"/>
                </a:solidFill>
                <a:latin typeface="Comic Sans MS" panose="030F0702030302020204" pitchFamily="66" charset="0"/>
              </a:rPr>
              <a:t>Classroom mindful minute</a:t>
            </a:r>
          </a:p>
          <a:p>
            <a:r>
              <a:rPr lang="en-GB" b="1" dirty="0">
                <a:solidFill>
                  <a:srgbClr val="0070C0"/>
                </a:solidFill>
                <a:latin typeface="Comic Sans MS" panose="030F0702030302020204" pitchFamily="66" charset="0"/>
              </a:rPr>
              <a:t>Daily ‘mile’ or other fun exercise</a:t>
            </a:r>
          </a:p>
          <a:p>
            <a:endParaRPr lang="en-GB" b="1" dirty="0">
              <a:solidFill>
                <a:srgbClr val="00B050"/>
              </a:solidFill>
              <a:latin typeface="Comic Sans MS" panose="030F0702030302020204" pitchFamily="66" charset="0"/>
            </a:endParaRPr>
          </a:p>
        </p:txBody>
      </p:sp>
      <p:sp>
        <p:nvSpPr>
          <p:cNvPr id="6" name="Rectangle 5"/>
          <p:cNvSpPr/>
          <p:nvPr/>
        </p:nvSpPr>
        <p:spPr>
          <a:xfrm>
            <a:off x="2106991" y="1124744"/>
            <a:ext cx="5484194" cy="523220"/>
          </a:xfrm>
          <a:prstGeom prst="rect">
            <a:avLst/>
          </a:prstGeom>
          <a:noFill/>
        </p:spPr>
        <p:txBody>
          <a:bodyPr wrap="none" lIns="91440" tIns="45720" rIns="91440" bIns="45720">
            <a:spAutoFit/>
          </a:bodyPr>
          <a:lstStyle/>
          <a:p>
            <a:pPr algn="ct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Ideas to help support children</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anose="030F0702030302020204" pitchFamily="66" charset="0"/>
            </a:endParaRPr>
          </a:p>
        </p:txBody>
      </p:sp>
    </p:spTree>
    <p:extLst>
      <p:ext uri="{BB962C8B-B14F-4D97-AF65-F5344CB8AC3E}">
        <p14:creationId xmlns:p14="http://schemas.microsoft.com/office/powerpoint/2010/main" val="425299705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a:spLocks noChangeArrowheads="1"/>
          </p:cNvSpPr>
          <p:nvPr/>
        </p:nvSpPr>
        <p:spPr bwMode="auto">
          <a:xfrm>
            <a:off x="0" y="0"/>
            <a:ext cx="611188" cy="6884988"/>
          </a:xfrm>
          <a:prstGeom prst="rect">
            <a:avLst/>
          </a:prstGeom>
          <a:solidFill>
            <a:srgbClr val="0072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10"/>
          <p:cNvSpPr>
            <a:spLocks noChangeArrowheads="1"/>
          </p:cNvSpPr>
          <p:nvPr/>
        </p:nvSpPr>
        <p:spPr bwMode="auto">
          <a:xfrm>
            <a:off x="611188" y="6453188"/>
            <a:ext cx="8532812" cy="476250"/>
          </a:xfrm>
          <a:prstGeom prst="rect">
            <a:avLst/>
          </a:prstGeom>
          <a:solidFill>
            <a:srgbClr val="0072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1"/>
          <p:cNvSpPr>
            <a:spLocks noChangeArrowheads="1"/>
          </p:cNvSpPr>
          <p:nvPr/>
        </p:nvSpPr>
        <p:spPr bwMode="auto">
          <a:xfrm>
            <a:off x="611188" y="0"/>
            <a:ext cx="1871662" cy="476250"/>
          </a:xfrm>
          <a:prstGeom prst="rect">
            <a:avLst/>
          </a:prstGeom>
          <a:solidFill>
            <a:srgbClr val="0072C6"/>
          </a:solidFill>
          <a:ln>
            <a:noFill/>
          </a:ln>
          <a:effectLst/>
        </p:spPr>
        <p:txBody>
          <a:bodyPr wrap="none" anchor="ctr"/>
          <a:lstStyle/>
          <a:p>
            <a:endParaRPr lang="en-US"/>
          </a:p>
        </p:txBody>
      </p:sp>
      <p:sp>
        <p:nvSpPr>
          <p:cNvPr id="14" name="Text Box 12"/>
          <p:cNvSpPr txBox="1">
            <a:spLocks noChangeArrowheads="1"/>
          </p:cNvSpPr>
          <p:nvPr/>
        </p:nvSpPr>
        <p:spPr bwMode="auto">
          <a:xfrm>
            <a:off x="3562350" y="6453188"/>
            <a:ext cx="5905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b="1" dirty="0">
                <a:solidFill>
                  <a:schemeClr val="bg1"/>
                </a:solidFill>
              </a:rPr>
              <a:t>Improving Lives In Our Communities</a:t>
            </a:r>
          </a:p>
        </p:txBody>
      </p:sp>
      <p:pic>
        <p:nvPicPr>
          <p:cNvPr id="1026" name="Picture 2" descr="S:\Logos\Shropshire Community Health\Shropcom Logo V2  A4 colou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238125"/>
            <a:ext cx="2968625" cy="8048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792" y="2780929"/>
            <a:ext cx="4475650" cy="2917795"/>
          </a:xfrm>
          <a:prstGeom prst="rect">
            <a:avLst/>
          </a:prstGeom>
        </p:spPr>
      </p:pic>
      <p:sp>
        <p:nvSpPr>
          <p:cNvPr id="8" name="Rectangle 7"/>
          <p:cNvSpPr/>
          <p:nvPr/>
        </p:nvSpPr>
        <p:spPr>
          <a:xfrm>
            <a:off x="1043608" y="1268760"/>
            <a:ext cx="7753215" cy="923330"/>
          </a:xfrm>
          <a:prstGeom prst="rect">
            <a:avLst/>
          </a:prstGeom>
        </p:spPr>
        <p:txBody>
          <a:bodyPr wrap="square">
            <a:spAutoFit/>
          </a:bodyPr>
          <a:lstStyle/>
          <a:p>
            <a:pPr lvl="0" algn="ct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algn="ct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 name="Rectangle 1"/>
          <p:cNvSpPr/>
          <p:nvPr/>
        </p:nvSpPr>
        <p:spPr>
          <a:xfrm>
            <a:off x="-2916831" y="836712"/>
            <a:ext cx="13825535" cy="1569660"/>
          </a:xfrm>
          <a:prstGeom prst="rect">
            <a:avLst/>
          </a:prstGeom>
          <a:noFill/>
        </p:spPr>
        <p:txBody>
          <a:bodyPr wrap="square" lIns="91440" tIns="45720" rIns="91440" bIns="45720">
            <a:spAutoFit/>
          </a:bodyPr>
          <a:lstStyle/>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Emotional Health and Wellbeing </a:t>
            </a:r>
          </a:p>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Presentation For Children</a:t>
            </a:r>
          </a:p>
        </p:txBody>
      </p:sp>
      <p:pic>
        <p:nvPicPr>
          <p:cNvPr id="10" name="Recorded Sound">
            <a:hlinkClick r:id="" action="ppaction://media"/>
            <a:extLst>
              <a:ext uri="{FF2B5EF4-FFF2-40B4-BE49-F238E27FC236}">
                <a16:creationId xmlns:a16="http://schemas.microsoft.com/office/drawing/2014/main" id="{D89893D4-21BF-4921-8AB2-95908E4481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0592" y="5211361"/>
            <a:ext cx="487363" cy="487363"/>
          </a:xfrm>
          <a:prstGeom prst="rect">
            <a:avLst/>
          </a:prstGeom>
        </p:spPr>
      </p:pic>
    </p:spTree>
    <p:extLst>
      <p:ext uri="{BB962C8B-B14F-4D97-AF65-F5344CB8AC3E}">
        <p14:creationId xmlns:p14="http://schemas.microsoft.com/office/powerpoint/2010/main" val="49552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b="1" dirty="0">
                <a:solidFill>
                  <a:srgbClr val="0070C0"/>
                </a:solidFill>
                <a:latin typeface="Comic Sans MS" panose="030F0702030302020204" pitchFamily="66" charset="0"/>
              </a:rPr>
            </a:br>
            <a:br>
              <a:rPr lang="en-US" sz="4000" b="1" dirty="0">
                <a:solidFill>
                  <a:srgbClr val="0070C0"/>
                </a:solidFill>
                <a:latin typeface="Comic Sans MS" panose="030F0702030302020204" pitchFamily="66" charset="0"/>
              </a:rPr>
            </a:br>
            <a:endParaRPr lang="en-GB" sz="4000" b="1" dirty="0">
              <a:latin typeface="Comic Sans MS" panose="030F0702030302020204" pitchFamily="66" charset="0"/>
            </a:endParaRPr>
          </a:p>
        </p:txBody>
      </p:sp>
      <p:pic>
        <p:nvPicPr>
          <p:cNvPr id="3077"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771799" y="2348880"/>
            <a:ext cx="4080217"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44624" y="332656"/>
            <a:ext cx="11578224" cy="2616101"/>
          </a:xfrm>
          <a:prstGeom prst="rect">
            <a:avLst/>
          </a:prstGeom>
          <a:noFill/>
        </p:spPr>
        <p:txBody>
          <a:bodyPr wrap="square" lIns="91440" tIns="45720" rIns="91440" bIns="45720">
            <a:spAutoFit/>
          </a:bodyPr>
          <a:lstStyle/>
          <a:p>
            <a:pPr algn="ct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COVID-19 </a:t>
            </a:r>
          </a:p>
          <a:p>
            <a:pPr algn="ct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Has Made Everything Different</a:t>
            </a:r>
            <a:b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br>
            <a:endPar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anose="030F0702030302020204" pitchFamily="66" charset="0"/>
            </a:endParaRPr>
          </a:p>
        </p:txBody>
      </p:sp>
      <p:pic>
        <p:nvPicPr>
          <p:cNvPr id="4" name="Recorded Sound">
            <a:hlinkClick r:id="" action="ppaction://media"/>
            <a:extLst>
              <a:ext uri="{FF2B5EF4-FFF2-40B4-BE49-F238E27FC236}">
                <a16:creationId xmlns:a16="http://schemas.microsoft.com/office/drawing/2014/main" id="{925D23C3-0C39-49C1-B026-526A50EA19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0592" y="5301208"/>
            <a:ext cx="487363" cy="487363"/>
          </a:xfrm>
          <a:prstGeom prst="rect">
            <a:avLst/>
          </a:prstGeom>
        </p:spPr>
      </p:pic>
    </p:spTree>
    <p:extLst>
      <p:ext uri="{BB962C8B-B14F-4D97-AF65-F5344CB8AC3E}">
        <p14:creationId xmlns:p14="http://schemas.microsoft.com/office/powerpoint/2010/main" val="64339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3077"/>
                                        </p:tgtEl>
                                        <p:attrNameLst>
                                          <p:attrName>style.visibility</p:attrName>
                                        </p:attrNameLst>
                                      </p:cBhvr>
                                      <p:to>
                                        <p:strVal val="visible"/>
                                      </p:to>
                                    </p:set>
                                    <p:animEffect transition="in" filter="fade">
                                      <p:cBhvr>
                                        <p:cTn id="11" dur="2000"/>
                                        <p:tgtEl>
                                          <p:spTgt spid="3077"/>
                                        </p:tgtEl>
                                      </p:cBhvr>
                                    </p:animEffect>
                                    <p:anim calcmode="lin" valueType="num">
                                      <p:cBhvr>
                                        <p:cTn id="12" dur="2000" fill="hold"/>
                                        <p:tgtEl>
                                          <p:spTgt spid="3077"/>
                                        </p:tgtEl>
                                        <p:attrNameLst>
                                          <p:attrName>ppt_w</p:attrName>
                                        </p:attrNameLst>
                                      </p:cBhvr>
                                      <p:tavLst>
                                        <p:tav tm="0" fmla="#ppt_w*sin(2.5*pi*$)">
                                          <p:val>
                                            <p:fltVal val="0"/>
                                          </p:val>
                                        </p:tav>
                                        <p:tav tm="100000">
                                          <p:val>
                                            <p:fltVal val="1"/>
                                          </p:val>
                                        </p:tav>
                                      </p:tavLst>
                                    </p:anim>
                                    <p:anim calcmode="lin" valueType="num">
                                      <p:cBhvr>
                                        <p:cTn id="13" dur="2000" fill="hold"/>
                                        <p:tgtEl>
                                          <p:spTgt spid="307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3317" y="1709422"/>
            <a:ext cx="7876778" cy="4525963"/>
          </a:xfrm>
        </p:spPr>
        <p:txBody>
          <a:bodyPr>
            <a:normAutofit/>
          </a:bodyPr>
          <a:lstStyle/>
          <a:p>
            <a:pPr marL="0" indent="0">
              <a:buNone/>
            </a:pPr>
            <a:r>
              <a:rPr lang="en-GB" sz="2800" b="1" i="1" dirty="0">
                <a:latin typeface="Comic Sans MS" panose="030F0702030302020204" pitchFamily="66" charset="0"/>
              </a:rPr>
              <a:t> </a:t>
            </a:r>
          </a:p>
        </p:txBody>
      </p:sp>
      <p:pic>
        <p:nvPicPr>
          <p:cNvPr id="1028" name="Picture 4" descr="C:\Users\ReillyE\AppData\Local\Microsoft\Windows\INetCache\IE\HZOIMJAX\m68xzszp-141445369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1371043"/>
            <a:ext cx="2084287" cy="12847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0800000" flipV="1">
            <a:off x="1211295" y="2655778"/>
            <a:ext cx="1296144" cy="400110"/>
          </a:xfrm>
          <a:prstGeom prst="rect">
            <a:avLst/>
          </a:prstGeom>
          <a:noFill/>
        </p:spPr>
        <p:txBody>
          <a:bodyPr wrap="square" rtlCol="0">
            <a:spAutoFit/>
          </a:bodyPr>
          <a:lstStyle/>
          <a:p>
            <a:r>
              <a:rPr lang="en-GB" sz="2000" b="1" dirty="0">
                <a:latin typeface="Comic Sans MS" panose="030F0702030302020204" pitchFamily="66" charset="0"/>
              </a:rPr>
              <a:t> Home</a:t>
            </a:r>
          </a:p>
        </p:txBody>
      </p:sp>
      <p:sp>
        <p:nvSpPr>
          <p:cNvPr id="5" name="TextBox 4"/>
          <p:cNvSpPr txBox="1"/>
          <p:nvPr/>
        </p:nvSpPr>
        <p:spPr>
          <a:xfrm>
            <a:off x="3300364" y="3026205"/>
            <a:ext cx="2602396" cy="461665"/>
          </a:xfrm>
          <a:prstGeom prst="rect">
            <a:avLst/>
          </a:prstGeom>
          <a:noFill/>
        </p:spPr>
        <p:txBody>
          <a:bodyPr wrap="square" rtlCol="0">
            <a:spAutoFit/>
          </a:bodyPr>
          <a:lstStyle/>
          <a:p>
            <a:r>
              <a:rPr lang="en-GB" sz="2400" b="1" dirty="0">
                <a:latin typeface="Comic Sans MS" panose="030F0702030302020204" pitchFamily="66" charset="0"/>
              </a:rPr>
              <a:t>      </a:t>
            </a:r>
            <a:r>
              <a:rPr lang="en-GB" sz="2000" b="1" dirty="0">
                <a:latin typeface="Comic Sans MS" panose="030F0702030302020204" pitchFamily="66" charset="0"/>
              </a:rPr>
              <a:t>Family</a:t>
            </a:r>
          </a:p>
        </p:txBody>
      </p:sp>
      <p:sp>
        <p:nvSpPr>
          <p:cNvPr id="6" name="TextBox 5"/>
          <p:cNvSpPr txBox="1"/>
          <p:nvPr/>
        </p:nvSpPr>
        <p:spPr>
          <a:xfrm>
            <a:off x="6588224" y="2602022"/>
            <a:ext cx="2084287" cy="461665"/>
          </a:xfrm>
          <a:prstGeom prst="rect">
            <a:avLst/>
          </a:prstGeom>
          <a:noFill/>
        </p:spPr>
        <p:txBody>
          <a:bodyPr wrap="square" rtlCol="0">
            <a:spAutoFit/>
          </a:bodyPr>
          <a:lstStyle/>
          <a:p>
            <a:r>
              <a:rPr lang="en-GB" sz="2000" b="1" dirty="0">
                <a:latin typeface="Comic Sans MS" panose="030F0702030302020204" pitchFamily="66" charset="0"/>
              </a:rPr>
              <a:t>     School</a:t>
            </a:r>
            <a:r>
              <a:rPr lang="en-GB" sz="2400" dirty="0">
                <a:latin typeface="Comic Sans MS" panose="030F0702030302020204" pitchFamily="66" charset="0"/>
              </a:rPr>
              <a:t> </a:t>
            </a:r>
          </a:p>
        </p:txBody>
      </p:sp>
      <p:sp>
        <p:nvSpPr>
          <p:cNvPr id="7" name="TextBox 6"/>
          <p:cNvSpPr txBox="1"/>
          <p:nvPr/>
        </p:nvSpPr>
        <p:spPr>
          <a:xfrm rot="10800000" flipV="1">
            <a:off x="780440" y="4914759"/>
            <a:ext cx="2309556" cy="400110"/>
          </a:xfrm>
          <a:prstGeom prst="rect">
            <a:avLst/>
          </a:prstGeom>
          <a:noFill/>
        </p:spPr>
        <p:txBody>
          <a:bodyPr wrap="square" rtlCol="0">
            <a:spAutoFit/>
          </a:bodyPr>
          <a:lstStyle/>
          <a:p>
            <a:r>
              <a:rPr lang="en-GB" sz="2000" b="1" dirty="0">
                <a:latin typeface="Comic Sans MS" panose="030F0702030302020204" pitchFamily="66" charset="0"/>
              </a:rPr>
              <a:t> Home Learning </a:t>
            </a:r>
          </a:p>
        </p:txBody>
      </p:sp>
      <p:sp>
        <p:nvSpPr>
          <p:cNvPr id="8" name="TextBox 7"/>
          <p:cNvSpPr txBox="1"/>
          <p:nvPr/>
        </p:nvSpPr>
        <p:spPr>
          <a:xfrm>
            <a:off x="3563888" y="5388024"/>
            <a:ext cx="1770065" cy="400110"/>
          </a:xfrm>
          <a:prstGeom prst="rect">
            <a:avLst/>
          </a:prstGeom>
          <a:noFill/>
        </p:spPr>
        <p:txBody>
          <a:bodyPr wrap="square" rtlCol="0">
            <a:spAutoFit/>
          </a:bodyPr>
          <a:lstStyle/>
          <a:p>
            <a:r>
              <a:rPr lang="en-GB" sz="2000" b="1" dirty="0">
                <a:latin typeface="Comic Sans MS" panose="030F0702030302020204" pitchFamily="66" charset="0"/>
              </a:rPr>
              <a:t>    Illness </a:t>
            </a:r>
          </a:p>
        </p:txBody>
      </p:sp>
      <p:sp>
        <p:nvSpPr>
          <p:cNvPr id="9" name="TextBox 8"/>
          <p:cNvSpPr txBox="1"/>
          <p:nvPr/>
        </p:nvSpPr>
        <p:spPr>
          <a:xfrm>
            <a:off x="5902760" y="5169367"/>
            <a:ext cx="3241240" cy="400110"/>
          </a:xfrm>
          <a:prstGeom prst="rect">
            <a:avLst/>
          </a:prstGeom>
          <a:noFill/>
        </p:spPr>
        <p:txBody>
          <a:bodyPr wrap="square" rtlCol="0">
            <a:spAutoFit/>
          </a:bodyPr>
          <a:lstStyle/>
          <a:p>
            <a:r>
              <a:rPr lang="en-GB" sz="2000" b="1" dirty="0">
                <a:latin typeface="Comic Sans MS" panose="030F0702030302020204" pitchFamily="66" charset="0"/>
              </a:rPr>
              <a:t>       Friendships </a:t>
            </a: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637" y="1128945"/>
            <a:ext cx="1847161" cy="138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ReillyE\AppData\Local\Microsoft\Windows\INetCache\IE\7EWMTE9X\kids-wearing-surgical-masks-40273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4018" y="3548378"/>
            <a:ext cx="1992365" cy="162099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eillyE\AppData\Local\Microsoft\Windows\INetCache\IE\DE5Z80VM\sick[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9912" y="3767033"/>
            <a:ext cx="1770066" cy="16095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ReillyE\AppData\Local\Microsoft\Windows\INetCache\IE\7EWMTE9X\yzj45c9b-1409572217[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736" y="3434424"/>
            <a:ext cx="2219428" cy="1468544"/>
          </a:xfrm>
          <a:prstGeom prst="rect">
            <a:avLst/>
          </a:prstGeom>
          <a:noFill/>
          <a:extLst>
            <a:ext uri="{909E8E84-426E-40DD-AFC4-6F175D3DCCD1}">
              <a14:hiddenFill xmlns:a14="http://schemas.microsoft.com/office/drawing/2010/main">
                <a:solidFill>
                  <a:srgbClr val="FFFFFF"/>
                </a:solidFill>
              </a14:hiddenFill>
            </a:ext>
          </a:extLst>
        </p:spPr>
      </p:pic>
      <p:pic>
        <p:nvPicPr>
          <p:cNvPr id="11" name="Recorded Sound">
            <a:hlinkClick r:id="" action="ppaction://media"/>
            <a:extLst>
              <a:ext uri="{FF2B5EF4-FFF2-40B4-BE49-F238E27FC236}">
                <a16:creationId xmlns:a16="http://schemas.microsoft.com/office/drawing/2014/main" id="{65485A84-3774-4008-8F72-5343C50B8B8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00802" y="5364009"/>
            <a:ext cx="487363" cy="487363"/>
          </a:xfrm>
          <a:prstGeom prst="rect">
            <a:avLst/>
          </a:prstGeom>
        </p:spPr>
      </p:pic>
      <p:pic>
        <p:nvPicPr>
          <p:cNvPr id="19" name="Picture 18" descr="A group of people posing for a photo&#10;&#10;Description automatically generated">
            <a:extLst>
              <a:ext uri="{FF2B5EF4-FFF2-40B4-BE49-F238E27FC236}">
                <a16:creationId xmlns:a16="http://schemas.microsoft.com/office/drawing/2014/main" id="{ED18B477-AD10-41C1-ADA1-4862760590A1}"/>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270867" y="810405"/>
            <a:ext cx="2769751" cy="2215800"/>
          </a:xfrm>
          <a:prstGeom prst="rect">
            <a:avLst/>
          </a:prstGeom>
        </p:spPr>
      </p:pic>
    </p:spTree>
    <p:extLst>
      <p:ext uri="{BB962C8B-B14F-4D97-AF65-F5344CB8AC3E}">
        <p14:creationId xmlns:p14="http://schemas.microsoft.com/office/powerpoint/2010/main" val="1145988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00" fill="hold"/>
                                        <p:tgtEl>
                                          <p:spTgt spid="4"/>
                                        </p:tgtEl>
                                        <p:attrNameLst>
                                          <p:attrName>ppt_x</p:attrName>
                                        </p:attrNameLst>
                                      </p:cBhvr>
                                      <p:tavLst>
                                        <p:tav tm="0">
                                          <p:val>
                                            <p:strVal val="#ppt_x"/>
                                          </p:val>
                                        </p:tav>
                                        <p:tav tm="100000">
                                          <p:val>
                                            <p:strVal val="#ppt_x"/>
                                          </p:val>
                                        </p:tav>
                                      </p:tavLst>
                                    </p:anim>
                                    <p:anim calcmode="lin" valueType="num">
                                      <p:cBhvr additive="base">
                                        <p:cTn id="8" dur="17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7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400" fill="hold"/>
                                        <p:tgtEl>
                                          <p:spTgt spid="5"/>
                                        </p:tgtEl>
                                        <p:attrNameLst>
                                          <p:attrName>ppt_x</p:attrName>
                                        </p:attrNameLst>
                                      </p:cBhvr>
                                      <p:tavLst>
                                        <p:tav tm="0">
                                          <p:val>
                                            <p:strVal val="#ppt_x"/>
                                          </p:val>
                                        </p:tav>
                                        <p:tav tm="100000">
                                          <p:val>
                                            <p:strVal val="#ppt_x"/>
                                          </p:val>
                                        </p:tav>
                                      </p:tavLst>
                                    </p:anim>
                                    <p:anim calcmode="lin" valueType="num">
                                      <p:cBhvr additive="base">
                                        <p:cTn id="13" dur="14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31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00"/>
                                        <p:tgtEl>
                                          <p:spTgt spid="6"/>
                                        </p:tgtEl>
                                      </p:cBhvr>
                                    </p:animEffect>
                                    <p:anim calcmode="lin" valueType="num">
                                      <p:cBhvr>
                                        <p:cTn id="18" dur="700" fill="hold"/>
                                        <p:tgtEl>
                                          <p:spTgt spid="6"/>
                                        </p:tgtEl>
                                        <p:attrNameLst>
                                          <p:attrName>ppt_x</p:attrName>
                                        </p:attrNameLst>
                                      </p:cBhvr>
                                      <p:tavLst>
                                        <p:tav tm="0">
                                          <p:val>
                                            <p:strVal val="#ppt_x"/>
                                          </p:val>
                                        </p:tav>
                                        <p:tav tm="100000">
                                          <p:val>
                                            <p:strVal val="#ppt_x"/>
                                          </p:val>
                                        </p:tav>
                                      </p:tavLst>
                                    </p:anim>
                                    <p:anim calcmode="lin" valueType="num">
                                      <p:cBhvr>
                                        <p:cTn id="19" dur="7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8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400" fill="hold"/>
                                        <p:tgtEl>
                                          <p:spTgt spid="7"/>
                                        </p:tgtEl>
                                        <p:attrNameLst>
                                          <p:attrName>ppt_x</p:attrName>
                                        </p:attrNameLst>
                                      </p:cBhvr>
                                      <p:tavLst>
                                        <p:tav tm="0">
                                          <p:val>
                                            <p:strVal val="#ppt_x"/>
                                          </p:val>
                                        </p:tav>
                                        <p:tav tm="100000">
                                          <p:val>
                                            <p:strVal val="#ppt_x"/>
                                          </p:val>
                                        </p:tav>
                                      </p:tavLst>
                                    </p:anim>
                                    <p:anim calcmode="lin" valueType="num">
                                      <p:cBhvr additive="base">
                                        <p:cTn id="24" dur="14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52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200" fill="hold"/>
                                        <p:tgtEl>
                                          <p:spTgt spid="8"/>
                                        </p:tgtEl>
                                        <p:attrNameLst>
                                          <p:attrName>ppt_x</p:attrName>
                                        </p:attrNameLst>
                                      </p:cBhvr>
                                      <p:tavLst>
                                        <p:tav tm="0">
                                          <p:val>
                                            <p:strVal val="#ppt_x"/>
                                          </p:val>
                                        </p:tav>
                                        <p:tav tm="100000">
                                          <p:val>
                                            <p:strVal val="#ppt_x"/>
                                          </p:val>
                                        </p:tav>
                                      </p:tavLst>
                                    </p:anim>
                                    <p:anim calcmode="lin" valueType="num">
                                      <p:cBhvr additive="base">
                                        <p:cTn id="29" dur="12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64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200" fill="hold"/>
                                        <p:tgtEl>
                                          <p:spTgt spid="9"/>
                                        </p:tgtEl>
                                        <p:attrNameLst>
                                          <p:attrName>ppt_x</p:attrName>
                                        </p:attrNameLst>
                                      </p:cBhvr>
                                      <p:tavLst>
                                        <p:tav tm="0">
                                          <p:val>
                                            <p:strVal val="#ppt_x"/>
                                          </p:val>
                                        </p:tav>
                                        <p:tav tm="100000">
                                          <p:val>
                                            <p:strVal val="#ppt_x"/>
                                          </p:val>
                                        </p:tav>
                                      </p:tavLst>
                                    </p:anim>
                                    <p:anim calcmode="lin" valueType="num">
                                      <p:cBhvr additive="base">
                                        <p:cTn id="34" dur="2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320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 </a:t>
            </a:r>
          </a:p>
        </p:txBody>
      </p:sp>
      <p:pic>
        <p:nvPicPr>
          <p:cNvPr id="3074" name="Picture 2" descr="C:\Users\ReillyE\AppData\Local\Microsoft\Windows\INetCache\IE\HZOIMJAX\angry-emotiguy[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7203" y="2402792"/>
            <a:ext cx="1677658" cy="16776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eillyE\AppData\Local\Microsoft\Windows\INetCache\IE\HZOIMJAX\happy-dance-cat[1].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701357" y="3999832"/>
            <a:ext cx="1395442" cy="16776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eillyE\AppData\Local\Microsoft\Windows\INetCache\IE\7EWMTE9X\Baby-Family-Crying-Boy-Sad-2833528[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6594" y="884813"/>
            <a:ext cx="2312541" cy="14425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ReillyE\AppData\Local\Microsoft\Windows\INetCache\IE\42L4QCLN\WordlessWednesday20110824[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90" y="2343865"/>
            <a:ext cx="2220834" cy="165596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ReillyE\AppData\Local\Microsoft\Windows\INetCache\IE\DE5Z80VM\excited_girl[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7532" y="2327404"/>
            <a:ext cx="2456555" cy="16776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082928" y="4293095"/>
            <a:ext cx="4881560" cy="1569660"/>
          </a:xfrm>
          <a:prstGeom prst="rect">
            <a:avLst/>
          </a:prstGeom>
          <a:noFill/>
        </p:spPr>
        <p:txBody>
          <a:bodyPr wrap="square" lIns="91440" tIns="45720" rIns="91440" bIns="45720">
            <a:spAutoFit/>
          </a:bodyPr>
          <a:lstStyle/>
          <a:p>
            <a:pPr algn="ctr"/>
            <a:r>
              <a:rPr lang="en-US" sz="9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Feelings</a:t>
            </a:r>
            <a:endParaRPr lang="en-US" sz="9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anose="030F0702030302020204" pitchFamily="66" charset="0"/>
            </a:endParaRPr>
          </a:p>
        </p:txBody>
      </p:sp>
      <p:pic>
        <p:nvPicPr>
          <p:cNvPr id="2050"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3116"/>
          <a:stretch/>
        </p:blipFill>
        <p:spPr bwMode="auto">
          <a:xfrm rot="10800000" flipV="1">
            <a:off x="773619" y="4005064"/>
            <a:ext cx="1927738" cy="167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C:\Users\ReillyE\AppData\Local\Microsoft\Windows\INetCache\IE\DE5Z80VM\happy-child-1357313216cCo[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6990" y="884812"/>
            <a:ext cx="1442976" cy="14425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eillyE\AppData\Local\Microsoft\Windows\INetCache\IE\7EWMTE9X\f6c81a380f9c2b6cf902037cf6868cb7_4f7a1aa_image_scared[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29136" y="891397"/>
            <a:ext cx="2165242" cy="1442592"/>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A5FDDA51-7F5E-4869-B345-E03374347D4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28584" y="3367548"/>
            <a:ext cx="487363" cy="487363"/>
          </a:xfrm>
          <a:prstGeom prst="rect">
            <a:avLst/>
          </a:prstGeom>
        </p:spPr>
      </p:pic>
    </p:spTree>
    <p:extLst>
      <p:ext uri="{BB962C8B-B14F-4D97-AF65-F5344CB8AC3E}">
        <p14:creationId xmlns:p14="http://schemas.microsoft.com/office/powerpoint/2010/main" val="3043255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8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Deep pink whole hand icon - Free deep pink hand ic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750169"/>
            <a:ext cx="6541212" cy="4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3563888" y="4077072"/>
            <a:ext cx="3024336" cy="187220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u="sng" dirty="0">
                <a:solidFill>
                  <a:schemeClr val="tx1"/>
                </a:solidFill>
                <a:latin typeface="Comic Sans MS" panose="030F0702030302020204" pitchFamily="66" charset="0"/>
              </a:rPr>
              <a:t>5 Ways to</a:t>
            </a:r>
          </a:p>
          <a:p>
            <a:pPr algn="ctr"/>
            <a:r>
              <a:rPr lang="en-GB" sz="2800" b="1" u="sng" dirty="0">
                <a:solidFill>
                  <a:schemeClr val="tx1"/>
                </a:solidFill>
                <a:latin typeface="Comic Sans MS" panose="030F0702030302020204" pitchFamily="66" charset="0"/>
              </a:rPr>
              <a:t>Wellbeing</a:t>
            </a:r>
          </a:p>
        </p:txBody>
      </p:sp>
      <p:sp>
        <p:nvSpPr>
          <p:cNvPr id="4" name="Rectangle 3"/>
          <p:cNvSpPr/>
          <p:nvPr/>
        </p:nvSpPr>
        <p:spPr>
          <a:xfrm>
            <a:off x="460376" y="980728"/>
            <a:ext cx="8422260" cy="769441"/>
          </a:xfrm>
          <a:prstGeom prst="rect">
            <a:avLst/>
          </a:prstGeom>
          <a:noFill/>
        </p:spPr>
        <p:txBody>
          <a:bodyPr wrap="square" lIns="91440" tIns="45720" rIns="91440" bIns="45720">
            <a:spAutoFit/>
          </a:bodyPr>
          <a:lstStyle/>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 How Can We Feel Better?</a:t>
            </a:r>
            <a:endParaRPr lang="en-GB"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 name="Recorded Sound">
            <a:hlinkClick r:id="" action="ppaction://media"/>
            <a:extLst>
              <a:ext uri="{FF2B5EF4-FFF2-40B4-BE49-F238E27FC236}">
                <a16:creationId xmlns:a16="http://schemas.microsoft.com/office/drawing/2014/main" id="{3FAF50B7-92E0-4DE4-BBB3-D685036D5D4B}"/>
              </a:ext>
            </a:extLst>
          </p:cNvPr>
          <p:cNvPicPr>
            <a:picLocks noChangeAspect="1"/>
          </p:cNvPicPr>
          <p:nvPr>
            <a:audioFile r:link="rId1"/>
            <p:extLst>
              <p:ext uri="{DAA4B4D4-6D71-4841-9C94-3DE7FCFB9230}">
                <p14:media xmlns:p14="http://schemas.microsoft.com/office/powerpoint/2010/main" r:embed="rId2">
                  <p14:trim st="3828"/>
                </p14:media>
              </p:ext>
            </p:extLst>
          </p:nvPr>
        </p:nvPicPr>
        <p:blipFill>
          <a:blip r:embed="rId6"/>
          <a:stretch>
            <a:fillRect/>
          </a:stretch>
        </p:blipFill>
        <p:spPr>
          <a:xfrm>
            <a:off x="9468544" y="5301208"/>
            <a:ext cx="487363" cy="487363"/>
          </a:xfrm>
          <a:prstGeom prst="rect">
            <a:avLst/>
          </a:prstGeom>
        </p:spPr>
      </p:pic>
    </p:spTree>
    <p:extLst>
      <p:ext uri="{BB962C8B-B14F-4D97-AF65-F5344CB8AC3E}">
        <p14:creationId xmlns:p14="http://schemas.microsoft.com/office/powerpoint/2010/main" val="344504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ppt_w</p:attrName>
                                        </p:attrNameLst>
                                      </p:cBhvr>
                                      <p:tavLst>
                                        <p:tav tm="0" fmla="#ppt_w*sin(2.5*pi*$)">
                                          <p:val>
                                            <p:fltVal val="0"/>
                                          </p:val>
                                        </p:tav>
                                        <p:tav tm="100000">
                                          <p:val>
                                            <p:fltVal val="1"/>
                                          </p:val>
                                        </p:tav>
                                      </p:tavLst>
                                    </p:anim>
                                    <p:anim calcmode="lin" valueType="num">
                                      <p:cBhvr>
                                        <p:cTn id="9" dur="2000" fill="hold"/>
                                        <p:tgtEl>
                                          <p:spTgt spid="307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1"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1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479634" y="2967335"/>
            <a:ext cx="184731" cy="923330"/>
          </a:xfrm>
          <a:prstGeom prst="rect">
            <a:avLst/>
          </a:prstGeom>
          <a:noFill/>
        </p:spPr>
        <p:txBody>
          <a:bodyPr wrap="none" lIns="91440" tIns="45720" rIns="91440" bIns="45720">
            <a:spAutoFit/>
          </a:bodyPr>
          <a:lstStyle/>
          <a:p>
            <a:pPr algn="ct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3108490" y="2756737"/>
            <a:ext cx="3111749" cy="1107996"/>
          </a:xfrm>
          <a:prstGeom prst="rect">
            <a:avLst/>
          </a:prstGeom>
          <a:noFill/>
        </p:spPr>
        <p:txBody>
          <a:bodyPr wrap="none" lIns="91440" tIns="45720" rIns="91440" bIns="45720">
            <a:spAutoFit/>
          </a:bodyPr>
          <a:lstStyle/>
          <a:p>
            <a:pPr algn="ctr"/>
            <a:r>
              <a:rPr lang="en-GB" sz="6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omic Sans MS" panose="030F0702030302020204" pitchFamily="66" charset="0"/>
              </a:rPr>
              <a:t>MAGIC</a:t>
            </a:r>
            <a:endParaRPr lang="en-GB" sz="6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5-Point Star 5"/>
          <p:cNvSpPr/>
          <p:nvPr/>
        </p:nvSpPr>
        <p:spPr>
          <a:xfrm>
            <a:off x="755574" y="478188"/>
            <a:ext cx="3008689" cy="2662779"/>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0000"/>
                </a:solidFill>
                <a:latin typeface="Comic Sans MS" panose="030F0702030302020204" pitchFamily="66" charset="0"/>
              </a:rPr>
              <a:t>M</a:t>
            </a:r>
            <a:r>
              <a:rPr lang="en-GB" sz="1600" b="1" dirty="0">
                <a:solidFill>
                  <a:schemeClr val="tx1"/>
                </a:solidFill>
                <a:latin typeface="Comic Sans MS" panose="030F0702030302020204" pitchFamily="66" charset="0"/>
              </a:rPr>
              <a:t>indful</a:t>
            </a:r>
            <a:endParaRPr lang="en-GB" sz="1600" b="1" dirty="0">
              <a:solidFill>
                <a:schemeClr val="tx1"/>
              </a:solidFill>
            </a:endParaRPr>
          </a:p>
          <a:p>
            <a:pPr algn="ctr"/>
            <a:endParaRPr lang="en-GB" dirty="0"/>
          </a:p>
        </p:txBody>
      </p:sp>
      <p:sp>
        <p:nvSpPr>
          <p:cNvPr id="20" name="5-Point Star 19"/>
          <p:cNvSpPr/>
          <p:nvPr/>
        </p:nvSpPr>
        <p:spPr>
          <a:xfrm>
            <a:off x="3764263" y="88329"/>
            <a:ext cx="3008689" cy="233260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0000"/>
                </a:solidFill>
                <a:latin typeface="Comic Sans MS" panose="030F0702030302020204" pitchFamily="66" charset="0"/>
              </a:rPr>
              <a:t>A</a:t>
            </a:r>
            <a:r>
              <a:rPr lang="en-GB" sz="1600" b="1" dirty="0">
                <a:solidFill>
                  <a:schemeClr val="tx1"/>
                </a:solidFill>
                <a:latin typeface="Comic Sans MS" panose="030F0702030302020204" pitchFamily="66" charset="0"/>
              </a:rPr>
              <a:t>ctive</a:t>
            </a:r>
            <a:endParaRPr lang="en-GB" sz="1600" b="1" dirty="0">
              <a:solidFill>
                <a:schemeClr val="tx1"/>
              </a:solidFill>
            </a:endParaRPr>
          </a:p>
          <a:p>
            <a:pPr algn="ctr"/>
            <a:endParaRPr lang="en-GB" dirty="0"/>
          </a:p>
        </p:txBody>
      </p:sp>
      <p:sp>
        <p:nvSpPr>
          <p:cNvPr id="21" name="5-Point Star 20"/>
          <p:cNvSpPr/>
          <p:nvPr/>
        </p:nvSpPr>
        <p:spPr>
          <a:xfrm>
            <a:off x="6121024" y="1644493"/>
            <a:ext cx="3008689" cy="2679055"/>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0000"/>
                </a:solidFill>
                <a:latin typeface="Comic Sans MS" panose="030F0702030302020204" pitchFamily="66" charset="0"/>
              </a:rPr>
              <a:t>G</a:t>
            </a:r>
            <a:r>
              <a:rPr lang="en-GB" sz="1600" b="1" dirty="0">
                <a:solidFill>
                  <a:schemeClr val="tx1"/>
                </a:solidFill>
                <a:latin typeface="Comic Sans MS" panose="030F0702030302020204" pitchFamily="66" charset="0"/>
              </a:rPr>
              <a:t>enerous</a:t>
            </a:r>
            <a:endParaRPr lang="en-GB" sz="1600" b="1" dirty="0">
              <a:solidFill>
                <a:schemeClr val="tx1"/>
              </a:solidFill>
            </a:endParaRPr>
          </a:p>
          <a:p>
            <a:pPr algn="ctr"/>
            <a:endParaRPr lang="en-GB" dirty="0"/>
          </a:p>
        </p:txBody>
      </p:sp>
      <p:sp>
        <p:nvSpPr>
          <p:cNvPr id="22" name="5-Point Star 21"/>
          <p:cNvSpPr/>
          <p:nvPr/>
        </p:nvSpPr>
        <p:spPr>
          <a:xfrm>
            <a:off x="3995936" y="3645024"/>
            <a:ext cx="3312368" cy="26936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latin typeface="Comic Sans MS" panose="030F0702030302020204" pitchFamily="66" charset="0"/>
              </a:rPr>
              <a:t>I</a:t>
            </a:r>
            <a:r>
              <a:rPr lang="en-GB" sz="1600" b="1" dirty="0">
                <a:solidFill>
                  <a:schemeClr val="tx1"/>
                </a:solidFill>
                <a:latin typeface="Comic Sans MS" panose="030F0702030302020204" pitchFamily="66" charset="0"/>
              </a:rPr>
              <a:t>nterested</a:t>
            </a:r>
            <a:endParaRPr lang="en-GB" sz="1600" b="1" dirty="0">
              <a:solidFill>
                <a:schemeClr val="tx1"/>
              </a:solidFill>
            </a:endParaRPr>
          </a:p>
          <a:p>
            <a:pPr algn="ctr"/>
            <a:endParaRPr lang="en-GB" dirty="0"/>
          </a:p>
        </p:txBody>
      </p:sp>
      <p:sp>
        <p:nvSpPr>
          <p:cNvPr id="23" name="5-Point Star 22"/>
          <p:cNvSpPr/>
          <p:nvPr/>
        </p:nvSpPr>
        <p:spPr>
          <a:xfrm>
            <a:off x="666711" y="3393740"/>
            <a:ext cx="3329225" cy="2699556"/>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0000"/>
                </a:solidFill>
                <a:latin typeface="Comic Sans MS" panose="030F0702030302020204" pitchFamily="66" charset="0"/>
              </a:rPr>
              <a:t>C</a:t>
            </a:r>
            <a:r>
              <a:rPr lang="en-GB" sz="1600" b="1" dirty="0">
                <a:solidFill>
                  <a:schemeClr val="tx1"/>
                </a:solidFill>
                <a:latin typeface="Comic Sans MS" panose="030F0702030302020204" pitchFamily="66" charset="0"/>
              </a:rPr>
              <a:t>onnected</a:t>
            </a:r>
            <a:endParaRPr lang="en-GB" sz="1600" b="1" dirty="0">
              <a:solidFill>
                <a:schemeClr val="tx1"/>
              </a:solidFill>
            </a:endParaRPr>
          </a:p>
          <a:p>
            <a:pPr algn="ctr"/>
            <a:endParaRPr lang="en-GB" dirty="0"/>
          </a:p>
        </p:txBody>
      </p:sp>
      <p:pic>
        <p:nvPicPr>
          <p:cNvPr id="2" name="Recorded Sound">
            <a:hlinkClick r:id="" action="ppaction://media"/>
            <a:extLst>
              <a:ext uri="{FF2B5EF4-FFF2-40B4-BE49-F238E27FC236}">
                <a16:creationId xmlns:a16="http://schemas.microsoft.com/office/drawing/2014/main" id="{AC77290E-BC42-482B-919F-9FDE06E6A5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0632" y="5373216"/>
            <a:ext cx="487363" cy="487363"/>
          </a:xfrm>
          <a:prstGeom prst="rect">
            <a:avLst/>
          </a:prstGeom>
        </p:spPr>
      </p:pic>
    </p:spTree>
    <p:extLst>
      <p:ext uri="{BB962C8B-B14F-4D97-AF65-F5344CB8AC3E}">
        <p14:creationId xmlns:p14="http://schemas.microsoft.com/office/powerpoint/2010/main" val="382771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8" presetClass="emph" presetSubtype="0" fill="hold" grpId="0" nodeType="afterEffect">
                                  <p:stCondLst>
                                    <p:cond delay="0"/>
                                  </p:stCondLst>
                                  <p:childTnLst>
                                    <p:animRot by="21600000">
                                      <p:cBhvr>
                                        <p:cTn id="9" dur="2000" fill="hold"/>
                                        <p:tgtEl>
                                          <p:spTgt spid="20"/>
                                        </p:tgtEl>
                                        <p:attrNameLst>
                                          <p:attrName>r</p:attrName>
                                        </p:attrNameLst>
                                      </p:cBhvr>
                                    </p:animRot>
                                  </p:childTnLst>
                                </p:cTn>
                              </p:par>
                            </p:childTnLst>
                          </p:cTn>
                        </p:par>
                        <p:par>
                          <p:cTn id="10" fill="hold">
                            <p:stCondLst>
                              <p:cond delay="4000"/>
                            </p:stCondLst>
                            <p:childTnLst>
                              <p:par>
                                <p:cTn id="11" presetID="8" presetClass="emph" presetSubtype="0" fill="hold" grpId="0" nodeType="afterEffect">
                                  <p:stCondLst>
                                    <p:cond delay="0"/>
                                  </p:stCondLst>
                                  <p:childTnLst>
                                    <p:animRot by="21600000">
                                      <p:cBhvr>
                                        <p:cTn id="12" dur="2000" fill="hold"/>
                                        <p:tgtEl>
                                          <p:spTgt spid="21"/>
                                        </p:tgtEl>
                                        <p:attrNameLst>
                                          <p:attrName>r</p:attrName>
                                        </p:attrNameLst>
                                      </p:cBhvr>
                                    </p:animRot>
                                  </p:childTnLst>
                                </p:cTn>
                              </p:par>
                            </p:childTnLst>
                          </p:cTn>
                        </p:par>
                        <p:par>
                          <p:cTn id="13" fill="hold">
                            <p:stCondLst>
                              <p:cond delay="6000"/>
                            </p:stCondLst>
                            <p:childTnLst>
                              <p:par>
                                <p:cTn id="14" presetID="8" presetClass="emph" presetSubtype="0" fill="hold" grpId="0" nodeType="afterEffect">
                                  <p:stCondLst>
                                    <p:cond delay="0"/>
                                  </p:stCondLst>
                                  <p:childTnLst>
                                    <p:animRot by="21600000">
                                      <p:cBhvr>
                                        <p:cTn id="15" dur="2000" fill="hold"/>
                                        <p:tgtEl>
                                          <p:spTgt spid="22"/>
                                        </p:tgtEl>
                                        <p:attrNameLst>
                                          <p:attrName>r</p:attrName>
                                        </p:attrNameLst>
                                      </p:cBhvr>
                                    </p:animRot>
                                  </p:childTnLst>
                                </p:cTn>
                              </p:par>
                            </p:childTnLst>
                          </p:cTn>
                        </p:par>
                        <p:par>
                          <p:cTn id="16" fill="hold">
                            <p:stCondLst>
                              <p:cond delay="8000"/>
                            </p:stCondLst>
                            <p:childTnLst>
                              <p:par>
                                <p:cTn id="17" presetID="8" presetClass="emph" presetSubtype="0" fill="hold" grpId="0" nodeType="afterEffect">
                                  <p:stCondLst>
                                    <p:cond delay="0"/>
                                  </p:stCondLst>
                                  <p:childTnLst>
                                    <p:animRot by="21600000">
                                      <p:cBhvr>
                                        <p:cTn id="18" dur="2000" fill="hold"/>
                                        <p:tgtEl>
                                          <p:spTgt spid="23"/>
                                        </p:tgtEl>
                                        <p:attrNameLst>
                                          <p:attrName>r</p:attrName>
                                        </p:attrNameLst>
                                      </p:cBhvr>
                                    </p:animRot>
                                  </p:childTnLst>
                                </p:cTn>
                              </p:par>
                            </p:childTnLst>
                          </p:cTn>
                        </p:par>
                        <p:par>
                          <p:cTn id="19" fill="hold">
                            <p:stCondLst>
                              <p:cond delay="10000"/>
                            </p:stCondLst>
                            <p:childTnLst>
                              <p:par>
                                <p:cTn id="20" presetID="3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6600" fill="hold"/>
                                        <p:tgtEl>
                                          <p:spTgt spid="5"/>
                                        </p:tgtEl>
                                        <p:attrNameLst>
                                          <p:attrName>ppt_w</p:attrName>
                                        </p:attrNameLst>
                                      </p:cBhvr>
                                      <p:tavLst>
                                        <p:tav tm="0">
                                          <p:val>
                                            <p:fltVal val="0"/>
                                          </p:val>
                                        </p:tav>
                                        <p:tav tm="100000">
                                          <p:val>
                                            <p:strVal val="#ppt_w"/>
                                          </p:val>
                                        </p:tav>
                                      </p:tavLst>
                                    </p:anim>
                                    <p:anim calcmode="lin" valueType="num">
                                      <p:cBhvr>
                                        <p:cTn id="23" dur="6600" fill="hold"/>
                                        <p:tgtEl>
                                          <p:spTgt spid="5"/>
                                        </p:tgtEl>
                                        <p:attrNameLst>
                                          <p:attrName>ppt_h</p:attrName>
                                        </p:attrNameLst>
                                      </p:cBhvr>
                                      <p:tavLst>
                                        <p:tav tm="0">
                                          <p:val>
                                            <p:fltVal val="0"/>
                                          </p:val>
                                        </p:tav>
                                        <p:tav tm="100000">
                                          <p:val>
                                            <p:strVal val="#ppt_h"/>
                                          </p:val>
                                        </p:tav>
                                      </p:tavLst>
                                    </p:anim>
                                    <p:anim calcmode="lin" valueType="num">
                                      <p:cBhvr>
                                        <p:cTn id="24" dur="6600" fill="hold"/>
                                        <p:tgtEl>
                                          <p:spTgt spid="5"/>
                                        </p:tgtEl>
                                        <p:attrNameLst>
                                          <p:attrName>style.rotation</p:attrName>
                                        </p:attrNameLst>
                                      </p:cBhvr>
                                      <p:tavLst>
                                        <p:tav tm="0">
                                          <p:val>
                                            <p:fltVal val="90"/>
                                          </p:val>
                                        </p:tav>
                                        <p:tav tm="100000">
                                          <p:val>
                                            <p:fltVal val="0"/>
                                          </p:val>
                                        </p:tav>
                                      </p:tavLst>
                                    </p:anim>
                                    <p:animEffect transition="in" filter="fade">
                                      <p:cBhvr>
                                        <p:cTn id="25" dur="66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5" grpId="0"/>
      <p:bldP spid="6" grpId="0" animBg="1"/>
      <p:bldP spid="20"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899592" y="1196752"/>
            <a:ext cx="2448272" cy="1657594"/>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omic Sans MS" panose="030F0702030302020204" pitchFamily="66" charset="0"/>
              </a:rPr>
              <a:t>SEE</a:t>
            </a:r>
          </a:p>
        </p:txBody>
      </p:sp>
      <p:sp>
        <p:nvSpPr>
          <p:cNvPr id="5" name="Cloud 4"/>
          <p:cNvSpPr/>
          <p:nvPr/>
        </p:nvSpPr>
        <p:spPr>
          <a:xfrm>
            <a:off x="3687884" y="833250"/>
            <a:ext cx="2684316" cy="1659646"/>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omic Sans MS" panose="030F0702030302020204" pitchFamily="66" charset="0"/>
              </a:rPr>
              <a:t>TOUCH</a:t>
            </a:r>
            <a:endParaRPr lang="en-GB" sz="2800" dirty="0">
              <a:solidFill>
                <a:srgbClr val="002060"/>
              </a:solidFill>
              <a:latin typeface="Comic Sans MS" panose="030F0702030302020204" pitchFamily="66" charset="0"/>
            </a:endParaRPr>
          </a:p>
        </p:txBody>
      </p:sp>
      <p:sp>
        <p:nvSpPr>
          <p:cNvPr id="6" name="Cloud 5"/>
          <p:cNvSpPr/>
          <p:nvPr/>
        </p:nvSpPr>
        <p:spPr>
          <a:xfrm>
            <a:off x="6516216" y="3949101"/>
            <a:ext cx="2448272" cy="1833346"/>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SMELL</a:t>
            </a:r>
            <a:endParaRPr lang="en-GB" sz="2800" dirty="0">
              <a:solidFill>
                <a:schemeClr val="tx1"/>
              </a:solidFill>
              <a:latin typeface="Comic Sans MS" panose="030F0702030302020204" pitchFamily="66" charset="0"/>
            </a:endParaRPr>
          </a:p>
        </p:txBody>
      </p:sp>
      <p:sp>
        <p:nvSpPr>
          <p:cNvPr id="7" name="Cloud 6"/>
          <p:cNvSpPr/>
          <p:nvPr/>
        </p:nvSpPr>
        <p:spPr>
          <a:xfrm>
            <a:off x="6516216" y="1499828"/>
            <a:ext cx="2304256" cy="1569132"/>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omic Sans MS" panose="030F0702030302020204" pitchFamily="66" charset="0"/>
              </a:rPr>
              <a:t>HEAR</a:t>
            </a:r>
            <a:r>
              <a:rPr lang="en-GB" sz="2800" dirty="0"/>
              <a:t> </a:t>
            </a:r>
          </a:p>
        </p:txBody>
      </p:sp>
      <p:sp>
        <p:nvSpPr>
          <p:cNvPr id="8" name="Cloud 7"/>
          <p:cNvSpPr/>
          <p:nvPr/>
        </p:nvSpPr>
        <p:spPr>
          <a:xfrm>
            <a:off x="971600" y="3777676"/>
            <a:ext cx="2232248" cy="2162173"/>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omic Sans MS" panose="030F0702030302020204" pitchFamily="66" charset="0"/>
              </a:rPr>
              <a:t>TASTE</a:t>
            </a:r>
          </a:p>
        </p:txBody>
      </p:sp>
      <p:sp>
        <p:nvSpPr>
          <p:cNvPr id="4" name="Rectangle 3"/>
          <p:cNvSpPr/>
          <p:nvPr/>
        </p:nvSpPr>
        <p:spPr>
          <a:xfrm>
            <a:off x="1475643" y="2854346"/>
            <a:ext cx="6192722" cy="1107996"/>
          </a:xfrm>
          <a:prstGeom prst="rect">
            <a:avLst/>
          </a:prstGeom>
          <a:noFill/>
        </p:spPr>
        <p:txBody>
          <a:bodyPr wrap="none" lIns="91440" tIns="45720" rIns="91440" bIns="45720">
            <a:spAutoFit/>
          </a:bodyPr>
          <a:lstStyle/>
          <a:p>
            <a:pPr algn="ctr"/>
            <a:r>
              <a:rPr 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Let’s</a:t>
            </a:r>
            <a:r>
              <a:rPr lang="en-US" sz="6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Be Mindful</a:t>
            </a:r>
          </a:p>
        </p:txBody>
      </p:sp>
      <p:pic>
        <p:nvPicPr>
          <p:cNvPr id="2058" name="Picture 10" descr="C:\Users\ReillyE\AppData\Local\Microsoft\Windows\INetCache\IE\7EWMTE9X\soap-bubbles-322212_960_72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8033" y="4077072"/>
            <a:ext cx="2562066" cy="1705375"/>
          </a:xfrm>
          <a:prstGeom prst="rect">
            <a:avLst/>
          </a:prstGeom>
          <a:noFill/>
          <a:extLst>
            <a:ext uri="{909E8E84-426E-40DD-AFC4-6F175D3DCCD1}">
              <a14:hiddenFill xmlns:a14="http://schemas.microsoft.com/office/drawing/2010/main">
                <a:solidFill>
                  <a:srgbClr val="FFFFFF"/>
                </a:solidFill>
              </a14:hiddenFill>
            </a:ext>
          </a:extLst>
        </p:spPr>
      </p:pic>
      <p:pic>
        <p:nvPicPr>
          <p:cNvPr id="16" name="Recorded Sound">
            <a:hlinkClick r:id="" action="ppaction://media"/>
            <a:extLst>
              <a:ext uri="{FF2B5EF4-FFF2-40B4-BE49-F238E27FC236}">
                <a16:creationId xmlns:a16="http://schemas.microsoft.com/office/drawing/2014/main" id="{9628C7FD-F0B5-41B1-9C65-FBA6A00020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6656" y="5452486"/>
            <a:ext cx="487363" cy="487363"/>
          </a:xfrm>
          <a:prstGeom prst="rect">
            <a:avLst/>
          </a:prstGeom>
        </p:spPr>
      </p:pic>
    </p:spTree>
    <p:extLst>
      <p:ext uri="{BB962C8B-B14F-4D97-AF65-F5344CB8AC3E}">
        <p14:creationId xmlns:p14="http://schemas.microsoft.com/office/powerpoint/2010/main" val="102737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400"/>
                                        <p:tgtEl>
                                          <p:spTgt spid="8"/>
                                        </p:tgtEl>
                                      </p:cBhvr>
                                    </p:animEffect>
                                    <p:anim calcmode="lin" valueType="num">
                                      <p:cBhvr>
                                        <p:cTn id="8" dur="1400" fill="hold"/>
                                        <p:tgtEl>
                                          <p:spTgt spid="8"/>
                                        </p:tgtEl>
                                        <p:attrNameLst>
                                          <p:attrName>ppt_x</p:attrName>
                                        </p:attrNameLst>
                                      </p:cBhvr>
                                      <p:tavLst>
                                        <p:tav tm="0">
                                          <p:val>
                                            <p:strVal val="#ppt_x"/>
                                          </p:val>
                                        </p:tav>
                                        <p:tav tm="100000">
                                          <p:val>
                                            <p:strVal val="#ppt_x"/>
                                          </p:val>
                                        </p:tav>
                                      </p:tavLst>
                                    </p:anim>
                                    <p:anim calcmode="lin" valueType="num">
                                      <p:cBhvr>
                                        <p:cTn id="9" dur="14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4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anim calcmode="lin" valueType="num">
                                      <p:cBhvr>
                                        <p:cTn id="14" dur="1500" fill="hold"/>
                                        <p:tgtEl>
                                          <p:spTgt spid="2"/>
                                        </p:tgtEl>
                                        <p:attrNameLst>
                                          <p:attrName>ppt_x</p:attrName>
                                        </p:attrNameLst>
                                      </p:cBhvr>
                                      <p:tavLst>
                                        <p:tav tm="0">
                                          <p:val>
                                            <p:strVal val="#ppt_x"/>
                                          </p:val>
                                        </p:tav>
                                        <p:tav tm="100000">
                                          <p:val>
                                            <p:strVal val="#ppt_x"/>
                                          </p:val>
                                        </p:tav>
                                      </p:tavLst>
                                    </p:anim>
                                    <p:anim calcmode="lin" valueType="num">
                                      <p:cBhvr>
                                        <p:cTn id="15" dur="1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9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500"/>
                                        <p:tgtEl>
                                          <p:spTgt spid="5"/>
                                        </p:tgtEl>
                                      </p:cBhvr>
                                    </p:animEffect>
                                    <p:anim calcmode="lin" valueType="num">
                                      <p:cBhvr>
                                        <p:cTn id="20" dur="1500" fill="hold"/>
                                        <p:tgtEl>
                                          <p:spTgt spid="5"/>
                                        </p:tgtEl>
                                        <p:attrNameLst>
                                          <p:attrName>ppt_x</p:attrName>
                                        </p:attrNameLst>
                                      </p:cBhvr>
                                      <p:tavLst>
                                        <p:tav tm="0">
                                          <p:val>
                                            <p:strVal val="#ppt_x"/>
                                          </p:val>
                                        </p:tav>
                                        <p:tav tm="100000">
                                          <p:val>
                                            <p:strVal val="#ppt_x"/>
                                          </p:val>
                                        </p:tav>
                                      </p:tavLst>
                                    </p:anim>
                                    <p:anim calcmode="lin" valueType="num">
                                      <p:cBhvr>
                                        <p:cTn id="21" dur="1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44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500"/>
                                        <p:tgtEl>
                                          <p:spTgt spid="7"/>
                                        </p:tgtEl>
                                      </p:cBhvr>
                                    </p:animEffect>
                                    <p:anim calcmode="lin" valueType="num">
                                      <p:cBhvr>
                                        <p:cTn id="26" dur="1500" fill="hold"/>
                                        <p:tgtEl>
                                          <p:spTgt spid="7"/>
                                        </p:tgtEl>
                                        <p:attrNameLst>
                                          <p:attrName>ppt_x</p:attrName>
                                        </p:attrNameLst>
                                      </p:cBhvr>
                                      <p:tavLst>
                                        <p:tav tm="0">
                                          <p:val>
                                            <p:strVal val="#ppt_x"/>
                                          </p:val>
                                        </p:tav>
                                        <p:tav tm="100000">
                                          <p:val>
                                            <p:strVal val="#ppt_x"/>
                                          </p:val>
                                        </p:tav>
                                      </p:tavLst>
                                    </p:anim>
                                    <p:anim calcmode="lin" valueType="num">
                                      <p:cBhvr>
                                        <p:cTn id="27" dur="1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59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600"/>
                                        <p:tgtEl>
                                          <p:spTgt spid="6"/>
                                        </p:tgtEl>
                                      </p:cBhvr>
                                    </p:animEffect>
                                    <p:anim calcmode="lin" valueType="num">
                                      <p:cBhvr>
                                        <p:cTn id="32" dur="1600" fill="hold"/>
                                        <p:tgtEl>
                                          <p:spTgt spid="6"/>
                                        </p:tgtEl>
                                        <p:attrNameLst>
                                          <p:attrName>ppt_x</p:attrName>
                                        </p:attrNameLst>
                                      </p:cBhvr>
                                      <p:tavLst>
                                        <p:tav tm="0">
                                          <p:val>
                                            <p:strVal val="#ppt_x"/>
                                          </p:val>
                                        </p:tav>
                                        <p:tav tm="100000">
                                          <p:val>
                                            <p:strVal val="#ppt_x"/>
                                          </p:val>
                                        </p:tav>
                                      </p:tavLst>
                                    </p:anim>
                                    <p:anim calcmode="lin" valueType="num">
                                      <p:cBhvr>
                                        <p:cTn id="33" dur="16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728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6"/>
                </p:tgtEl>
              </p:cMediaNode>
            </p:audio>
          </p:childTnLst>
        </p:cTn>
      </p:par>
    </p:tnLst>
    <p:bldLst>
      <p:bldP spid="2"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5260" y="2055035"/>
            <a:ext cx="5067491" cy="3050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22508" y="5671816"/>
            <a:ext cx="2016224" cy="461665"/>
          </a:xfrm>
          <a:prstGeom prst="rect">
            <a:avLst/>
          </a:prstGeom>
          <a:noFill/>
        </p:spPr>
        <p:txBody>
          <a:bodyPr wrap="square" rtlCol="0">
            <a:spAutoFit/>
          </a:bodyPr>
          <a:lstStyle/>
          <a:p>
            <a:r>
              <a:rPr lang="en-GB" sz="2400" b="1" dirty="0">
                <a:latin typeface="Comic Sans MS" panose="030F0702030302020204" pitchFamily="66" charset="0"/>
              </a:rPr>
              <a:t>Bike Rides</a:t>
            </a:r>
          </a:p>
        </p:txBody>
      </p:sp>
      <p:sp>
        <p:nvSpPr>
          <p:cNvPr id="6" name="TextBox 5"/>
          <p:cNvSpPr txBox="1"/>
          <p:nvPr/>
        </p:nvSpPr>
        <p:spPr>
          <a:xfrm>
            <a:off x="539552" y="4005064"/>
            <a:ext cx="1822493" cy="461665"/>
          </a:xfrm>
          <a:prstGeom prst="rect">
            <a:avLst/>
          </a:prstGeom>
          <a:noFill/>
        </p:spPr>
        <p:txBody>
          <a:bodyPr wrap="square" rtlCol="0">
            <a:spAutoFit/>
          </a:bodyPr>
          <a:lstStyle/>
          <a:p>
            <a:r>
              <a:rPr lang="en-GB" sz="2400" b="1" dirty="0">
                <a:latin typeface="Comic Sans MS" panose="030F0702030302020204" pitchFamily="66" charset="0"/>
              </a:rPr>
              <a:t> Swimming</a:t>
            </a:r>
          </a:p>
        </p:txBody>
      </p:sp>
      <p:sp>
        <p:nvSpPr>
          <p:cNvPr id="8" name="TextBox 7"/>
          <p:cNvSpPr txBox="1"/>
          <p:nvPr/>
        </p:nvSpPr>
        <p:spPr>
          <a:xfrm>
            <a:off x="611560" y="2314525"/>
            <a:ext cx="2633779" cy="461665"/>
          </a:xfrm>
          <a:prstGeom prst="rect">
            <a:avLst/>
          </a:prstGeom>
          <a:noFill/>
        </p:spPr>
        <p:txBody>
          <a:bodyPr wrap="square" rtlCol="0">
            <a:spAutoFit/>
          </a:bodyPr>
          <a:lstStyle/>
          <a:p>
            <a:r>
              <a:rPr lang="en-GB" sz="2400" b="1" dirty="0">
                <a:latin typeface="Comic Sans MS" panose="030F0702030302020204" pitchFamily="66" charset="0"/>
              </a:rPr>
              <a:t> Walking</a:t>
            </a:r>
          </a:p>
        </p:txBody>
      </p:sp>
      <p:sp>
        <p:nvSpPr>
          <p:cNvPr id="9" name="TextBox 8"/>
          <p:cNvSpPr txBox="1"/>
          <p:nvPr/>
        </p:nvSpPr>
        <p:spPr>
          <a:xfrm flipH="1">
            <a:off x="7524328" y="4077072"/>
            <a:ext cx="1667062" cy="461665"/>
          </a:xfrm>
          <a:prstGeom prst="rect">
            <a:avLst/>
          </a:prstGeom>
          <a:noFill/>
        </p:spPr>
        <p:txBody>
          <a:bodyPr wrap="square" rtlCol="0">
            <a:spAutoFit/>
          </a:bodyPr>
          <a:lstStyle/>
          <a:p>
            <a:r>
              <a:rPr lang="en-GB" sz="2400" b="1" dirty="0">
                <a:latin typeface="Comic Sans MS" panose="030F0702030302020204" pitchFamily="66" charset="0"/>
              </a:rPr>
              <a:t> Dancing</a:t>
            </a:r>
          </a:p>
        </p:txBody>
      </p:sp>
      <p:sp>
        <p:nvSpPr>
          <p:cNvPr id="5" name="Rectangle 4"/>
          <p:cNvSpPr/>
          <p:nvPr/>
        </p:nvSpPr>
        <p:spPr>
          <a:xfrm>
            <a:off x="1259632" y="980728"/>
            <a:ext cx="6984776" cy="1200329"/>
          </a:xfrm>
          <a:prstGeom prst="rect">
            <a:avLst/>
          </a:prstGeom>
          <a:noFill/>
        </p:spPr>
        <p:txBody>
          <a:bodyPr wrap="square" lIns="91440" tIns="45720" rIns="91440" bIns="45720">
            <a:spAutoFit/>
          </a:bodyPr>
          <a:lstStyle/>
          <a:p>
            <a:pPr algn="ctr"/>
            <a:r>
              <a:rPr 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Let’s </a:t>
            </a:r>
            <a:r>
              <a:rPr 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anose="030F0702030302020204" pitchFamily="66" charset="0"/>
              </a:rPr>
              <a:t>Be</a:t>
            </a:r>
            <a:r>
              <a:rPr 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Active</a:t>
            </a:r>
            <a:endParaRPr lang="en-US" sz="7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TextBox 6"/>
          <p:cNvSpPr txBox="1"/>
          <p:nvPr/>
        </p:nvSpPr>
        <p:spPr>
          <a:xfrm>
            <a:off x="1043608" y="5619097"/>
            <a:ext cx="4104456" cy="461665"/>
          </a:xfrm>
          <a:prstGeom prst="rect">
            <a:avLst/>
          </a:prstGeom>
          <a:noFill/>
        </p:spPr>
        <p:txBody>
          <a:bodyPr wrap="square" rtlCol="0">
            <a:spAutoFit/>
          </a:bodyPr>
          <a:lstStyle/>
          <a:p>
            <a:r>
              <a:rPr lang="en-GB" sz="2400" b="1" dirty="0">
                <a:latin typeface="Comic Sans MS" panose="030F0702030302020204" pitchFamily="66" charset="0"/>
              </a:rPr>
              <a:t>Playing at the park</a:t>
            </a:r>
          </a:p>
        </p:txBody>
      </p:sp>
      <p:sp>
        <p:nvSpPr>
          <p:cNvPr id="11" name="TextBox 10"/>
          <p:cNvSpPr txBox="1"/>
          <p:nvPr/>
        </p:nvSpPr>
        <p:spPr>
          <a:xfrm>
            <a:off x="7596336" y="2314525"/>
            <a:ext cx="1595054" cy="461665"/>
          </a:xfrm>
          <a:prstGeom prst="rect">
            <a:avLst/>
          </a:prstGeom>
          <a:noFill/>
        </p:spPr>
        <p:txBody>
          <a:bodyPr wrap="square" rtlCol="0">
            <a:spAutoFit/>
          </a:bodyPr>
          <a:lstStyle/>
          <a:p>
            <a:r>
              <a:rPr lang="en-GB" sz="2400" b="1" dirty="0">
                <a:latin typeface="Comic Sans MS" panose="030F0702030302020204" pitchFamily="66" charset="0"/>
              </a:rPr>
              <a:t>Running</a:t>
            </a:r>
          </a:p>
        </p:txBody>
      </p:sp>
      <p:pic>
        <p:nvPicPr>
          <p:cNvPr id="10" name="Recorded Sound">
            <a:hlinkClick r:id="" action="ppaction://media"/>
            <a:extLst>
              <a:ext uri="{FF2B5EF4-FFF2-40B4-BE49-F238E27FC236}">
                <a16:creationId xmlns:a16="http://schemas.microsoft.com/office/drawing/2014/main" id="{706861D9-32AB-4D83-8332-1FAFFA70B7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8624" y="4652785"/>
            <a:ext cx="487363" cy="487363"/>
          </a:xfrm>
          <a:prstGeom prst="rect">
            <a:avLst/>
          </a:prstGeom>
        </p:spPr>
      </p:pic>
    </p:spTree>
    <p:extLst>
      <p:ext uri="{BB962C8B-B14F-4D97-AF65-F5344CB8AC3E}">
        <p14:creationId xmlns:p14="http://schemas.microsoft.com/office/powerpoint/2010/main" val="273354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12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12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20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2300" fill="hold"/>
                                        <p:tgtEl>
                                          <p:spTgt spid="6"/>
                                        </p:tgtEl>
                                        <p:attrNameLst>
                                          <p:attrName>ppt_x</p:attrName>
                                        </p:attrNameLst>
                                      </p:cBhvr>
                                      <p:tavLst>
                                        <p:tav tm="0">
                                          <p:val>
                                            <p:strVal val="#ppt_x"/>
                                          </p:val>
                                        </p:tav>
                                        <p:tav tm="100000">
                                          <p:val>
                                            <p:strVal val="#ppt_x"/>
                                          </p:val>
                                        </p:tav>
                                      </p:tavLst>
                                    </p:anim>
                                    <p:anim calcmode="lin" valueType="num">
                                      <p:cBhvr additive="base">
                                        <p:cTn id="21" dur="23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800" fill="hold"/>
                                        <p:tgtEl>
                                          <p:spTgt spid="8"/>
                                        </p:tgtEl>
                                        <p:attrNameLst>
                                          <p:attrName>ppt_x</p:attrName>
                                        </p:attrNameLst>
                                      </p:cBhvr>
                                      <p:tavLst>
                                        <p:tav tm="0">
                                          <p:val>
                                            <p:strVal val="#ppt_x"/>
                                          </p:val>
                                        </p:tav>
                                        <p:tav tm="100000">
                                          <p:val>
                                            <p:strVal val="#ppt_x"/>
                                          </p:val>
                                        </p:tav>
                                      </p:tavLst>
                                    </p:anim>
                                    <p:anim calcmode="lin" valueType="num">
                                      <p:cBhvr additive="base">
                                        <p:cTn id="26" dur="28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6300"/>
                            </p:stCondLst>
                            <p:childTnLst>
                              <p:par>
                                <p:cTn id="28" presetID="2" presetClass="entr" presetSubtype="4" fill="hold" grpId="0" nodeType="afterEffect">
                                  <p:stCondLst>
                                    <p:cond delay="10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ppt_x"/>
                                          </p:val>
                                        </p:tav>
                                        <p:tav tm="100000">
                                          <p:val>
                                            <p:strVal val="#ppt_x"/>
                                          </p:val>
                                        </p:tav>
                                      </p:tavLst>
                                    </p:anim>
                                    <p:anim calcmode="lin" valueType="num">
                                      <p:cBhvr additive="base">
                                        <p:cTn id="31" dur="1000" fill="hold"/>
                                        <p:tgtEl>
                                          <p:spTgt spid="9"/>
                                        </p:tgtEl>
                                        <p:attrNameLst>
                                          <p:attrName>ppt_y</p:attrName>
                                        </p:attrNameLst>
                                      </p:cBhvr>
                                      <p:tavLst>
                                        <p:tav tm="0">
                                          <p:val>
                                            <p:strVal val="1+#ppt_h/2"/>
                                          </p:val>
                                        </p:tav>
                                        <p:tav tm="100000">
                                          <p:val>
                                            <p:strVal val="#ppt_y"/>
                                          </p:val>
                                        </p:tav>
                                      </p:tavLst>
                                    </p:anim>
                                  </p:childTnLst>
                                </p:cTn>
                              </p:par>
                            </p:childTnLst>
                          </p:cTn>
                        </p:par>
                        <p:par>
                          <p:cTn id="32" fill="hold">
                            <p:stCondLst>
                              <p:cond delay="8300"/>
                            </p:stCondLst>
                            <p:childTnLst>
                              <p:par>
                                <p:cTn id="33" presetID="42"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500"/>
                                        <p:tgtEl>
                                          <p:spTgt spid="11"/>
                                        </p:tgtEl>
                                      </p:cBhvr>
                                    </p:animEffect>
                                    <p:anim calcmode="lin" valueType="num">
                                      <p:cBhvr>
                                        <p:cTn id="36" dur="1500" fill="hold"/>
                                        <p:tgtEl>
                                          <p:spTgt spid="11"/>
                                        </p:tgtEl>
                                        <p:attrNameLst>
                                          <p:attrName>ppt_x</p:attrName>
                                        </p:attrNameLst>
                                      </p:cBhvr>
                                      <p:tavLst>
                                        <p:tav tm="0">
                                          <p:val>
                                            <p:strVal val="#ppt_x"/>
                                          </p:val>
                                        </p:tav>
                                        <p:tav tm="100000">
                                          <p:val>
                                            <p:strVal val="#ppt_x"/>
                                          </p:val>
                                        </p:tav>
                                      </p:tavLst>
                                    </p:anim>
                                    <p:anim calcmode="lin" valueType="num">
                                      <p:cBhvr>
                                        <p:cTn id="37" dur="1500" fill="hold"/>
                                        <p:tgtEl>
                                          <p:spTgt spid="11"/>
                                        </p:tgtEl>
                                        <p:attrNameLst>
                                          <p:attrName>ppt_y</p:attrName>
                                        </p:attrNameLst>
                                      </p:cBhvr>
                                      <p:tavLst>
                                        <p:tav tm="0">
                                          <p:val>
                                            <p:strVal val="#ppt_y+.1"/>
                                          </p:val>
                                        </p:tav>
                                        <p:tav tm="100000">
                                          <p:val>
                                            <p:strVal val="#ppt_y"/>
                                          </p:val>
                                        </p:tav>
                                      </p:tavLst>
                                    </p:anim>
                                  </p:childTnLst>
                                </p:cTn>
                              </p:par>
                            </p:childTnLst>
                          </p:cTn>
                        </p:par>
                        <p:par>
                          <p:cTn id="38" fill="hold">
                            <p:stCondLst>
                              <p:cond delay="98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23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0"/>
                </p:tgtEl>
              </p:cMediaNode>
            </p:audio>
          </p:childTnLst>
        </p:cTn>
      </p:par>
    </p:tnLst>
    <p:bldLst>
      <p:bldP spid="6" grpId="0"/>
      <p:bldP spid="8" grpId="0"/>
      <p:bldP spid="9" grpId="0"/>
      <p:bldP spid="7"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3640</TotalTime>
  <Words>1235</Words>
  <Application>Microsoft Office PowerPoint</Application>
  <PresentationFormat>On-screen Show (4:3)</PresentationFormat>
  <Paragraphs>192</Paragraphs>
  <Slides>15</Slides>
  <Notes>15</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Comic Sans MS</vt:lpstr>
      <vt:lpstr>Wingdings</vt:lpstr>
      <vt:lpstr>Office Theme</vt:lpstr>
      <vt:lpstr>      </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Shropshire Community Health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Rogers</dc:creator>
  <cp:lastModifiedBy>Hannah Cave</cp:lastModifiedBy>
  <cp:revision>219</cp:revision>
  <dcterms:created xsi:type="dcterms:W3CDTF">2014-09-16T08:16:12Z</dcterms:created>
  <dcterms:modified xsi:type="dcterms:W3CDTF">2022-05-20T09:27:52Z</dcterms:modified>
</cp:coreProperties>
</file>