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68" r:id="rId4"/>
    <p:sldId id="269" r:id="rId5"/>
    <p:sldId id="267" r:id="rId6"/>
    <p:sldId id="257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70" r:id="rId15"/>
    <p:sldId id="271" r:id="rId16"/>
    <p:sldId id="264" r:id="rId17"/>
    <p:sldId id="265" r:id="rId18"/>
    <p:sldId id="273" r:id="rId19"/>
    <p:sldId id="274" r:id="rId20"/>
    <p:sldId id="266" r:id="rId21"/>
    <p:sldId id="276" r:id="rId22"/>
    <p:sldId id="278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3B446-2337-41B4-A57F-C520C256308B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B144-641A-4DCE-90A1-7A9401141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6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B144-641A-4DCE-90A1-7A94011411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2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0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2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7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4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4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9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341B-124B-44D7-B0B1-A9450111CE9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0D3C-FFBB-4519-A635-42B5E8CF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6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arbookfind.co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khosted45.renlearn.co.uk/224732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hosted45.renlearn.co.uk/2247321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 smtClean="0"/>
              <a:t>Accelerated Reader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648072"/>
          </a:xfrm>
        </p:spPr>
        <p:txBody>
          <a:bodyPr/>
          <a:lstStyle/>
          <a:p>
            <a:r>
              <a:rPr lang="en-GB" dirty="0" smtClean="0"/>
              <a:t>Information evening for parents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2009775" cy="2371725"/>
          </a:xfrm>
          <a:prstGeom prst="rect">
            <a:avLst/>
          </a:prstGeom>
        </p:spPr>
      </p:pic>
      <p:pic>
        <p:nvPicPr>
          <p:cNvPr id="6" name="Picture 5" descr="Image result for Crowmoor schoo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2952328" cy="2803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2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u="sng" dirty="0" smtClean="0"/>
              <a:t>Use ZPD number range </a:t>
            </a:r>
            <a:r>
              <a:rPr lang="en-GB" dirty="0" smtClean="0"/>
              <a:t>to choose their reading books.</a:t>
            </a:r>
          </a:p>
          <a:p>
            <a:endParaRPr lang="en-GB" dirty="0"/>
          </a:p>
          <a:p>
            <a:r>
              <a:rPr lang="en-GB" dirty="0" smtClean="0"/>
              <a:t>Inside Cover is labelled with a </a:t>
            </a:r>
            <a:r>
              <a:rPr lang="en-GB" u="sng" dirty="0" smtClean="0"/>
              <a:t>Book Level (B.L.)</a:t>
            </a:r>
          </a:p>
          <a:p>
            <a:endParaRPr lang="en-GB" dirty="0" smtClean="0"/>
          </a:p>
          <a:p>
            <a:r>
              <a:rPr lang="en-GB" u="sng" dirty="0" smtClean="0"/>
              <a:t>Colour Code </a:t>
            </a:r>
            <a:r>
              <a:rPr lang="en-GB" dirty="0" smtClean="0"/>
              <a:t>directs pupils to books:    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142054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0.-1.9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4151789"/>
            <a:ext cx="172819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 – 2.9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151789"/>
            <a:ext cx="172819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3 – 3.9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155815"/>
            <a:ext cx="17281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4 – 4.9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159876"/>
            <a:ext cx="172819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5 - 5.9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721" y="5159876"/>
            <a:ext cx="172819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6+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Pupils will be allowed to </a:t>
            </a:r>
            <a:r>
              <a:rPr lang="en-GB" u="sng" dirty="0" smtClean="0"/>
              <a:t>select books in school to take home</a:t>
            </a:r>
            <a:r>
              <a:rPr lang="en-GB" dirty="0" smtClean="0"/>
              <a:t> to read.</a:t>
            </a:r>
          </a:p>
          <a:p>
            <a:endParaRPr lang="en-GB" dirty="0"/>
          </a:p>
          <a:p>
            <a:r>
              <a:rPr lang="en-GB" dirty="0" smtClean="0"/>
              <a:t>Or use </a:t>
            </a:r>
            <a:r>
              <a:rPr lang="en-GB" u="sng" dirty="0" smtClean="0"/>
              <a:t>‘</a:t>
            </a:r>
            <a:r>
              <a:rPr lang="en-GB" u="sng" dirty="0" err="1" smtClean="0"/>
              <a:t>Bookfinder</a:t>
            </a:r>
            <a:r>
              <a:rPr lang="en-GB" u="sng" dirty="0" smtClean="0"/>
              <a:t>’ website </a:t>
            </a:r>
            <a:r>
              <a:rPr lang="en-GB" dirty="0" smtClean="0"/>
              <a:t>to check the level of own books and if they are on the AR system. 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6" y="4725144"/>
            <a:ext cx="28575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407620"/>
            <a:ext cx="7757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Note: </a:t>
            </a:r>
            <a:r>
              <a:rPr lang="en-GB" sz="1100" u="sng" dirty="0" smtClean="0"/>
              <a:t>Demonstration</a:t>
            </a:r>
            <a:r>
              <a:rPr lang="en-GB" sz="1100" dirty="0" smtClean="0"/>
              <a:t> of </a:t>
            </a:r>
            <a:r>
              <a:rPr lang="en-GB" sz="1100" dirty="0" err="1"/>
              <a:t>B</a:t>
            </a:r>
            <a:r>
              <a:rPr lang="en-GB" sz="1100" dirty="0" err="1" smtClean="0"/>
              <a:t>ookfinder</a:t>
            </a:r>
            <a:r>
              <a:rPr lang="en-GB" sz="1100" dirty="0" smtClean="0"/>
              <a:t> ‘quick’/ ’advanced’ search. Use hyperlink: </a:t>
            </a:r>
            <a:r>
              <a:rPr lang="en-GB" sz="1100" dirty="0" smtClean="0">
                <a:hlinkClick r:id="rId2"/>
              </a:rPr>
              <a:t>http://www.arbookfind.co.uk/</a:t>
            </a: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20790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Every book on the AR system has a </a:t>
            </a:r>
            <a:r>
              <a:rPr lang="en-GB" sz="2400" u="sng" dirty="0" smtClean="0"/>
              <a:t>Reading Quiz </a:t>
            </a:r>
            <a:r>
              <a:rPr lang="en-GB" sz="2400" dirty="0" smtClean="0"/>
              <a:t>for pupils to </a:t>
            </a:r>
            <a:r>
              <a:rPr lang="en-GB" sz="2400" u="sng" dirty="0" smtClean="0"/>
              <a:t>test their knowledge of the book and their comprehension skills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Pupils to take quizzes </a:t>
            </a:r>
            <a:r>
              <a:rPr lang="en-GB" sz="2400" u="sng" dirty="0" smtClean="0"/>
              <a:t>in school </a:t>
            </a:r>
            <a:r>
              <a:rPr lang="en-GB" sz="2400" dirty="0" smtClean="0"/>
              <a:t>with </a:t>
            </a:r>
            <a:r>
              <a:rPr lang="en-GB" sz="2400" u="sng" dirty="0" smtClean="0"/>
              <a:t>Reading Champions at lunch times </a:t>
            </a:r>
            <a:r>
              <a:rPr lang="en-GB" sz="2400" dirty="0" smtClean="0"/>
              <a:t> or </a:t>
            </a:r>
            <a:r>
              <a:rPr lang="en-GB" sz="2400" u="sng" dirty="0" smtClean="0"/>
              <a:t>independently in guided reading time.</a:t>
            </a:r>
          </a:p>
          <a:p>
            <a:endParaRPr lang="en-GB" sz="2400" dirty="0"/>
          </a:p>
          <a:p>
            <a:r>
              <a:rPr lang="en-GB" sz="2400" dirty="0" smtClean="0"/>
              <a:t>Recommended that pupils take </a:t>
            </a:r>
            <a:r>
              <a:rPr lang="en-GB" sz="2400" u="sng" dirty="0" smtClean="0"/>
              <a:t>2 quizzes </a:t>
            </a:r>
            <a:r>
              <a:rPr lang="en-GB" sz="2400" dirty="0" smtClean="0"/>
              <a:t>every half term.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407620"/>
            <a:ext cx="7757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Note: </a:t>
            </a:r>
            <a:r>
              <a:rPr lang="en-GB" sz="1100" u="sng" dirty="0" smtClean="0"/>
              <a:t>Demonstration</a:t>
            </a:r>
            <a:r>
              <a:rPr lang="en-GB" sz="1100" dirty="0" smtClean="0"/>
              <a:t> of KS1/KS2 Quiz. Use hyperlink: </a:t>
            </a:r>
            <a:r>
              <a:rPr lang="en-GB" sz="1100" dirty="0" smtClean="0">
                <a:hlinkClick r:id="rId2"/>
              </a:rPr>
              <a:t>https://ukhosted45.renlearn.co.uk/2247321/</a:t>
            </a:r>
            <a:endParaRPr lang="en-GB" sz="1100" dirty="0" smtClean="0"/>
          </a:p>
        </p:txBody>
      </p:sp>
      <p:pic>
        <p:nvPicPr>
          <p:cNvPr id="2050" name="Picture 2" descr="http://tse1.mm.bing.net/th?&amp;id=OIP.M125a05123b4cb2d74d2cf9de21aa7ba7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79" y="5301208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484784"/>
            <a:ext cx="0" cy="475252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3645024"/>
            <a:ext cx="75608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tse1.mm.bing.net/th?&amp;id=OIP.Mc782012cf8bfcfd5375f63e1d94f5e23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5"/>
          <a:stretch/>
        </p:blipFill>
        <p:spPr bwMode="auto">
          <a:xfrm>
            <a:off x="5220072" y="1484784"/>
            <a:ext cx="2808312" cy="19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e1.mm.bing.net/th?&amp;id=OIP.M3b4bf98ddec0fd0b8287300943cf0c82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76" y="4385683"/>
            <a:ext cx="2600578" cy="18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e1.mm.bing.net/th?&amp;id=OIP.Mfe6e026b5238db3a0e404fb1e3626f74H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76" y="1598874"/>
            <a:ext cx="1336179" cy="17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6276" y="11154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Quiz Points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10831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Words Read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77167" y="38347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 Readers</a:t>
            </a:r>
            <a:endParaRPr lang="en-GB" dirty="0"/>
          </a:p>
        </p:txBody>
      </p:sp>
      <p:pic>
        <p:nvPicPr>
          <p:cNvPr id="3080" name="Picture 8" descr="http://tse1.mm.bing.net/th?&amp;id=OIP.M6f0d6a41e8b9245ad39e5fb30f31375aH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59" y="4385683"/>
            <a:ext cx="12421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80112" y="38811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House Competitions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Prizes at </a:t>
            </a:r>
            <a:r>
              <a:rPr lang="en-GB" dirty="0" err="1" smtClean="0">
                <a:solidFill>
                  <a:srgbClr val="0070C0"/>
                </a:solidFill>
                <a:latin typeface="XCCW Joined PC23a" panose="03050602040000000000" pitchFamily="66" charset="0"/>
              </a:rPr>
              <a:t>Crowmoor</a:t>
            </a:r>
            <a:endParaRPr lang="en-GB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Quizzes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                              10 Quizzes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15 Quizzes  </a:t>
            </a:r>
            <a:endParaRPr lang="en-GB" dirty="0"/>
          </a:p>
        </p:txBody>
      </p:sp>
      <p:pic>
        <p:nvPicPr>
          <p:cNvPr id="4" name="Picture 3" descr="Star Hero Foam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91" y="122717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tar Hero Glitter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3737"/>
            <a:ext cx="1714872" cy="185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tar Hero Glid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21717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5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And more…</a:t>
            </a:r>
            <a:endParaRPr lang="en-GB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 Quizzes</a:t>
            </a:r>
          </a:p>
          <a:p>
            <a:endParaRPr lang="en-GB" dirty="0"/>
          </a:p>
        </p:txBody>
      </p:sp>
      <p:pic>
        <p:nvPicPr>
          <p:cNvPr id="4" name="Picture 3" descr="Hero Rubber Duc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2566"/>
            <a:ext cx="4761230" cy="476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5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KS1 Record 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KS1 – continue to use </a:t>
            </a:r>
            <a:r>
              <a:rPr lang="en-GB" u="sng" dirty="0" smtClean="0"/>
              <a:t>Reading Diaries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u="sng" dirty="0" smtClean="0"/>
              <a:t>Sticker</a:t>
            </a:r>
            <a:r>
              <a:rPr lang="en-GB" dirty="0" smtClean="0"/>
              <a:t> is provided to show ZPD range (if applicable)</a:t>
            </a:r>
          </a:p>
          <a:p>
            <a:endParaRPr lang="en-GB" dirty="0"/>
          </a:p>
          <a:p>
            <a:r>
              <a:rPr lang="en-GB" dirty="0" smtClean="0"/>
              <a:t>KS1 </a:t>
            </a:r>
            <a:r>
              <a:rPr lang="en-GB" u="sng" dirty="0" smtClean="0"/>
              <a:t>Quizzes will be logged online </a:t>
            </a:r>
            <a:r>
              <a:rPr lang="en-GB" dirty="0" smtClean="0"/>
              <a:t>for Teachers to keep track of.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2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13905"/>
            <a:ext cx="8229600" cy="1143000"/>
          </a:xfrm>
        </p:spPr>
        <p:txBody>
          <a:bodyPr/>
          <a:lstStyle/>
          <a:p>
            <a:r>
              <a:rPr lang="en-GB" dirty="0" smtClean="0"/>
              <a:t>KS2 Record 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KS2 </a:t>
            </a:r>
            <a:r>
              <a:rPr lang="en-GB" sz="2000" u="sng" dirty="0" smtClean="0"/>
              <a:t>Sticker</a:t>
            </a:r>
            <a:r>
              <a:rPr lang="en-GB" sz="2000" dirty="0" smtClean="0"/>
              <a:t> and </a:t>
            </a:r>
            <a:r>
              <a:rPr lang="en-GB" sz="2000" u="sng" dirty="0" smtClean="0"/>
              <a:t>Log Sheet</a:t>
            </a:r>
            <a:r>
              <a:rPr lang="en-GB" sz="2000" dirty="0" smtClean="0"/>
              <a:t> to be kept in Reading Diaries.</a:t>
            </a:r>
            <a:endParaRPr lang="en-GB" sz="2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4390" r="4885" b="3315"/>
          <a:stretch/>
        </p:blipFill>
        <p:spPr bwMode="auto">
          <a:xfrm>
            <a:off x="957943" y="1700808"/>
            <a:ext cx="7300686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43" y="1700808"/>
            <a:ext cx="7214457" cy="5050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Reading Diary Record Sheet.</a:t>
            </a:r>
            <a:endParaRPr lang="en-GB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8115" y="1600197"/>
          <a:ext cx="4727769" cy="4525970"/>
        </p:xfrm>
        <a:graphic>
          <a:graphicData uri="http://schemas.openxmlformats.org/drawingml/2006/table">
            <a:tbl>
              <a:tblPr firstRow="1" firstCol="1" bandRow="1"/>
              <a:tblGrid>
                <a:gridCol w="439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57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74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4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9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49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901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Accelerated Reader Book Record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of Book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Level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 Number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 Date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score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Points scored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FirstFon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4" marR="4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82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6" descr="Image result for Crowmoor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60813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Learning and reading together…</a:t>
            </a:r>
            <a:endParaRPr lang="en-GB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4400" dirty="0" smtClean="0">
              <a:solidFill>
                <a:srgbClr val="0070C0"/>
              </a:solidFill>
              <a:latin typeface="XCCW Joined PC23a" panose="03050602040000000000" pitchFamily="66" charset="0"/>
            </a:endParaRPr>
          </a:p>
          <a:p>
            <a:endParaRPr lang="en-GB" sz="4400" dirty="0">
              <a:solidFill>
                <a:srgbClr val="0070C0"/>
              </a:solidFill>
              <a:latin typeface="XCCW Joined PC23a" panose="03050602040000000000" pitchFamily="66" charset="0"/>
            </a:endParaRPr>
          </a:p>
          <a:p>
            <a:r>
              <a:rPr lang="en-GB" sz="4400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Should be fun!</a:t>
            </a:r>
            <a:endParaRPr lang="en-GB" sz="4400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pic>
        <p:nvPicPr>
          <p:cNvPr id="6" name="Content Placeholder 3" descr="Image result for children enjoying read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781760" cy="250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Everyone reads in my house…</a:t>
            </a:r>
            <a:endParaRPr lang="en-GB" dirty="0"/>
          </a:p>
        </p:txBody>
      </p:sp>
      <p:pic>
        <p:nvPicPr>
          <p:cNvPr id="1026" name="Picture 2" descr="Jack Russell Terrier with Boo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57600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Q &amp; A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819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0070C0"/>
                </a:solidFill>
                <a:latin typeface="XCCW Joined PC23a" panose="03050602040000000000" pitchFamily="66" charset="0"/>
              </a:rPr>
              <a:t>Guided Reading.</a:t>
            </a:r>
            <a:endParaRPr lang="en-GB" sz="2800" dirty="0">
              <a:solidFill>
                <a:srgbClr val="0070C0"/>
              </a:solidFill>
              <a:latin typeface="XCCW Joined PC23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43472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What colour is The BFG’s cloak?</a:t>
            </a:r>
          </a:p>
          <a:p>
            <a:r>
              <a:rPr lang="en-GB" sz="1800" dirty="0" smtClean="0"/>
              <a:t>Which sentence tells us that The BFG does not wash his clothes very well?</a:t>
            </a:r>
          </a:p>
          <a:p>
            <a:r>
              <a:rPr lang="en-GB" sz="1800" dirty="0" smtClean="0"/>
              <a:t>Explain what the word “faded” means here.</a:t>
            </a:r>
          </a:p>
          <a:p>
            <a:r>
              <a:rPr lang="en-GB" sz="1800" dirty="0" smtClean="0"/>
              <a:t>Why do you think The BFG had cut holes in his sandals?</a:t>
            </a:r>
          </a:p>
          <a:p>
            <a:r>
              <a:rPr lang="en-GB" sz="1800" dirty="0" smtClean="0"/>
              <a:t>Find the word which makes you think that his sandals are rather funny.</a:t>
            </a:r>
          </a:p>
          <a:p>
            <a:r>
              <a:rPr lang="en-GB" sz="1800" dirty="0" smtClean="0"/>
              <a:t>“She was trembling like a leaf in the wind, and a finger of ice was running up and down her spine.” How does the author want you to feel by the words he uses in this sentence? </a:t>
            </a:r>
          </a:p>
          <a:p>
            <a:r>
              <a:rPr lang="en-GB" sz="1800" dirty="0" smtClean="0"/>
              <a:t>How do we know that The BFG had a very loud voice?</a:t>
            </a:r>
          </a:p>
          <a:p>
            <a:r>
              <a:rPr lang="en-GB" sz="1800" dirty="0" smtClean="0"/>
              <a:t>Which language technique does the author use to help us imagine how loud The BFG is?</a:t>
            </a:r>
          </a:p>
          <a:p>
            <a:endParaRPr lang="en-GB" sz="18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accelerated reader 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programme to engage children in reading</a:t>
            </a:r>
          </a:p>
          <a:p>
            <a:r>
              <a:rPr lang="en-GB" dirty="0" smtClean="0"/>
              <a:t>A way of enabling the school to monitor children’s reading habits</a:t>
            </a:r>
          </a:p>
          <a:p>
            <a:r>
              <a:rPr lang="en-GB" dirty="0" smtClean="0"/>
              <a:t>A way of providing support for reading and reading skills, regardless of ability</a:t>
            </a:r>
          </a:p>
          <a:p>
            <a:r>
              <a:rPr lang="en-GB" dirty="0" smtClean="0"/>
              <a:t>A way of helping free readers choose suitable books.</a:t>
            </a:r>
          </a:p>
          <a:p>
            <a:r>
              <a:rPr lang="en-GB" dirty="0" smtClean="0"/>
              <a:t>Fun!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4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Accelerated Reader isn’t.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an exact science!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ot the only way we will assess children’s reading</a:t>
            </a:r>
          </a:p>
          <a:p>
            <a:r>
              <a:rPr lang="en-GB" dirty="0" smtClean="0"/>
              <a:t>You don’t have to read your way through every book in the colour or range.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60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have we chosen Accelerated Reader?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Attainment and progress in reading in both KS1 and KS2 is not stable: children need to understand what they have read- not just read out loud.</a:t>
            </a:r>
          </a:p>
          <a:p>
            <a:r>
              <a:rPr lang="en-GB" dirty="0" smtClean="0"/>
              <a:t>Parent/carers/Children/</a:t>
            </a:r>
            <a:r>
              <a:rPr lang="en-GB" dirty="0" err="1" smtClean="0"/>
              <a:t>Crowmoor</a:t>
            </a:r>
            <a:r>
              <a:rPr lang="en-GB" dirty="0" smtClean="0"/>
              <a:t> working together to help children achieve their full potential.</a:t>
            </a:r>
          </a:p>
          <a:p>
            <a:r>
              <a:rPr lang="en-GB" dirty="0" smtClean="0"/>
              <a:t>To make the </a:t>
            </a:r>
            <a:r>
              <a:rPr lang="en-GB" u="sng" dirty="0" smtClean="0"/>
              <a:t>transition from KS1 to KS2 </a:t>
            </a:r>
            <a:r>
              <a:rPr lang="en-GB" dirty="0" smtClean="0"/>
              <a:t>easier from a reading scheme to choosing our own books.</a:t>
            </a:r>
          </a:p>
          <a:p>
            <a:r>
              <a:rPr lang="en-GB" dirty="0" smtClean="0"/>
              <a:t>To develop a </a:t>
            </a:r>
            <a:r>
              <a:rPr lang="en-GB" u="sng" dirty="0" smtClean="0"/>
              <a:t>culture of reading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make </a:t>
            </a:r>
            <a:r>
              <a:rPr lang="en-GB" u="sng" dirty="0" smtClean="0"/>
              <a:t>reading fun </a:t>
            </a:r>
            <a:r>
              <a:rPr lang="en-GB" dirty="0" smtClean="0"/>
              <a:t>with quizzes and rewards.</a:t>
            </a:r>
          </a:p>
          <a:p>
            <a:r>
              <a:rPr lang="en-GB" dirty="0" smtClean="0"/>
              <a:t>An aid to </a:t>
            </a:r>
            <a:r>
              <a:rPr lang="en-GB" u="sng" dirty="0" smtClean="0"/>
              <a:t>Secondary Transition – Belvidere,  </a:t>
            </a:r>
            <a:r>
              <a:rPr lang="en-GB" u="sng" dirty="0" err="1" smtClean="0"/>
              <a:t>Meole</a:t>
            </a:r>
            <a:r>
              <a:rPr lang="en-GB" u="sng" dirty="0" smtClean="0"/>
              <a:t> Brace</a:t>
            </a:r>
            <a:r>
              <a:rPr lang="en-GB" dirty="0"/>
              <a:t> </a:t>
            </a:r>
            <a:r>
              <a:rPr lang="en-GB" dirty="0" smtClean="0"/>
              <a:t>and Mary Webb: Academy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KS1 – Early Literacy Assessment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KS2 – Star Reading Assessment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Pupils will be assessed </a:t>
            </a:r>
            <a:r>
              <a:rPr lang="en-GB" u="sng" dirty="0" smtClean="0"/>
              <a:t>every half term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800"/>
            <a:ext cx="1781175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44" y="3284984"/>
            <a:ext cx="799133" cy="111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407620"/>
            <a:ext cx="7757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Note: </a:t>
            </a:r>
            <a:r>
              <a:rPr lang="en-GB" sz="1100" u="sng" dirty="0" smtClean="0"/>
              <a:t>Demonstration</a:t>
            </a:r>
            <a:r>
              <a:rPr lang="en-GB" sz="1100" dirty="0" smtClean="0"/>
              <a:t> of both assessments. Use hyperlink: </a:t>
            </a:r>
            <a:r>
              <a:rPr lang="en-GB" sz="1100" dirty="0" smtClean="0">
                <a:hlinkClick r:id="rId4"/>
              </a:rPr>
              <a:t>https://ukhosted45.renlearn.co.uk/2247321/</a:t>
            </a: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7532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KS1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KS1 – Given a Reading Age and Standardised Score</a:t>
            </a:r>
          </a:p>
          <a:p>
            <a:endParaRPr lang="en-GB" dirty="0"/>
          </a:p>
          <a:p>
            <a:r>
              <a:rPr lang="en-GB" dirty="0" smtClean="0"/>
              <a:t>KS1 &amp; Some Year 3s will still use the </a:t>
            </a:r>
            <a:r>
              <a:rPr lang="en-GB" u="sng" dirty="0" smtClean="0"/>
              <a:t>Bug Club </a:t>
            </a:r>
            <a:r>
              <a:rPr lang="en-GB" dirty="0" smtClean="0"/>
              <a:t>Scheme.</a:t>
            </a:r>
          </a:p>
          <a:p>
            <a:endParaRPr lang="en-GB" dirty="0"/>
          </a:p>
          <a:p>
            <a:r>
              <a:rPr lang="en-GB" dirty="0" smtClean="0"/>
              <a:t>When Standardised Scores are high enough, they can be converted to a Zone of Proximal Development (ZPD) number range.</a:t>
            </a:r>
          </a:p>
          <a:p>
            <a:endParaRPr lang="en-GB" dirty="0"/>
          </a:p>
          <a:p>
            <a:r>
              <a:rPr lang="en-GB" dirty="0" smtClean="0"/>
              <a:t>KS1 &amp; Year 3 pupils can use this ZPD number range to </a:t>
            </a:r>
            <a:r>
              <a:rPr lang="en-GB" u="sng" dirty="0" smtClean="0"/>
              <a:t>select other books </a:t>
            </a:r>
            <a:r>
              <a:rPr lang="en-GB" dirty="0" smtClean="0"/>
              <a:t>to develop their reading, as well as reading their Bug Club book. This is a </a:t>
            </a:r>
            <a:r>
              <a:rPr lang="en-GB" u="sng" dirty="0" smtClean="0"/>
              <a:t>guide.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5024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KS2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KS2 – Given a Reading Age, NC (Old) Level and ZPD Number Range.</a:t>
            </a:r>
            <a:endParaRPr lang="en-GB" dirty="0"/>
          </a:p>
          <a:p>
            <a:r>
              <a:rPr lang="en-GB" dirty="0" smtClean="0"/>
              <a:t> They will use this ZPD number range to select </a:t>
            </a:r>
            <a:r>
              <a:rPr lang="en-GB" u="sng" dirty="0" smtClean="0"/>
              <a:t>appropriate books to develop their reading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But this isn’t the only way we assess children’s reading!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PIRA and Rising Stars-half termly.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Guided Reading weekly.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PC23a" panose="03050602040000000000" pitchFamily="66" charset="0"/>
              </a:rPr>
              <a:t>Reading Diary</a:t>
            </a:r>
            <a:endParaRPr lang="en-GB" dirty="0">
              <a:latin typeface="XCCW Joined PC23a" panose="03050602040000000000" pitchFamily="66" charset="0"/>
            </a:endParaRPr>
          </a:p>
        </p:txBody>
      </p:sp>
      <p:pic>
        <p:nvPicPr>
          <p:cNvPr id="6" name="Content Placeholder 5" descr="Image result for Crowmoor school log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9074"/>
            <a:ext cx="11049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86000" y="2885037"/>
            <a:ext cx="4572000" cy="24698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XCCW Joined PC23c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Accelerated Reader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XCCW Joined PC23c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ZPD/ Book Level (B.L.)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XCCW Joined PC23c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Number Range is</a:t>
            </a:r>
            <a:r>
              <a:rPr lang="en-GB" sz="1600" dirty="0" smtClean="0">
                <a:latin typeface="XCCW Joined PC23c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 smtClean="0">
              <a:latin typeface="XCCW Joined PC23c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XCCW Joined PC23c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 smtClean="0">
              <a:latin typeface="XCCW Joined PC23c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59652"/>
              </p:ext>
            </p:extLst>
          </p:nvPr>
        </p:nvGraphicFramePr>
        <p:xfrm>
          <a:off x="1709420" y="4149079"/>
          <a:ext cx="5725160" cy="1596864"/>
        </p:xfrm>
        <a:graphic>
          <a:graphicData uri="http://schemas.openxmlformats.org/drawingml/2006/table">
            <a:tbl>
              <a:tblPr firstRow="1" firstCol="1" bandRow="1"/>
              <a:tblGrid>
                <a:gridCol w="2862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2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61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Term 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14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Term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1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1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Term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1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PC23c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807</Words>
  <Application>Microsoft Office PowerPoint</Application>
  <PresentationFormat>On-screen Show (4:3)</PresentationFormat>
  <Paragraphs>239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FirstFont</vt:lpstr>
      <vt:lpstr>Times New Roman</vt:lpstr>
      <vt:lpstr>XCCW Joined PC23a</vt:lpstr>
      <vt:lpstr>XCCW Joined PC23c</vt:lpstr>
      <vt:lpstr>Office Theme</vt:lpstr>
      <vt:lpstr>Accelerated Reader</vt:lpstr>
      <vt:lpstr>Everyone reads in my house…</vt:lpstr>
      <vt:lpstr>What accelerated reader is</vt:lpstr>
      <vt:lpstr>What Accelerated Reader isn’t.</vt:lpstr>
      <vt:lpstr>Why have we chosen Accelerated Reader?</vt:lpstr>
      <vt:lpstr>Assessment</vt:lpstr>
      <vt:lpstr>KS1 Assessment</vt:lpstr>
      <vt:lpstr>KS2 Assessment</vt:lpstr>
      <vt:lpstr>Reading Diary</vt:lpstr>
      <vt:lpstr>Selecting Books</vt:lpstr>
      <vt:lpstr>Selecting Books</vt:lpstr>
      <vt:lpstr>Quizzes</vt:lpstr>
      <vt:lpstr>Rewards</vt:lpstr>
      <vt:lpstr>Prizes at Crowmoor</vt:lpstr>
      <vt:lpstr>And more…</vt:lpstr>
      <vt:lpstr>KS1 Record Keeping</vt:lpstr>
      <vt:lpstr>KS2 Record Keeping</vt:lpstr>
      <vt:lpstr>Reading Diary Record Sheet.</vt:lpstr>
      <vt:lpstr>Learning and reading together…</vt:lpstr>
      <vt:lpstr>Q &amp; A</vt:lpstr>
      <vt:lpstr>Guided Reading.</vt:lpstr>
      <vt:lpstr>Questions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</dc:title>
  <dc:creator>Jack</dc:creator>
  <cp:lastModifiedBy>Jayne Parkhurst</cp:lastModifiedBy>
  <cp:revision>44</cp:revision>
  <dcterms:created xsi:type="dcterms:W3CDTF">2015-10-11T13:58:10Z</dcterms:created>
  <dcterms:modified xsi:type="dcterms:W3CDTF">2018-12-10T10:48:14Z</dcterms:modified>
</cp:coreProperties>
</file>